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2" r:id="rId1"/>
  </p:sldMasterIdLst>
  <p:notesMasterIdLst>
    <p:notesMasterId r:id="rId19"/>
  </p:notesMasterIdLst>
  <p:sldIdLst>
    <p:sldId id="299" r:id="rId2"/>
    <p:sldId id="311" r:id="rId3"/>
    <p:sldId id="304" r:id="rId4"/>
    <p:sldId id="303" r:id="rId5"/>
    <p:sldId id="302" r:id="rId6"/>
    <p:sldId id="296" r:id="rId7"/>
    <p:sldId id="292" r:id="rId8"/>
    <p:sldId id="310" r:id="rId9"/>
    <p:sldId id="290" r:id="rId10"/>
    <p:sldId id="291" r:id="rId11"/>
    <p:sldId id="315" r:id="rId12"/>
    <p:sldId id="309" r:id="rId13"/>
    <p:sldId id="313" r:id="rId14"/>
    <p:sldId id="301" r:id="rId15"/>
    <p:sldId id="295" r:id="rId16"/>
    <p:sldId id="294" r:id="rId17"/>
    <p:sldId id="297" r:id="rId18"/>
  </p:sldIdLst>
  <p:sldSz cx="9144000" cy="5143500" type="screen16x9"/>
  <p:notesSz cx="6858000" cy="9144000"/>
  <p:embeddedFontLst>
    <p:embeddedFont>
      <p:font typeface="Arial Unicode MS" panose="020B0604020202020204" pitchFamily="34" charset="-128"/>
      <p:regular r:id="rId20"/>
    </p:embeddedFont>
    <p:embeddedFont>
      <p:font typeface="Calibri" panose="020F0502020204030204" pitchFamily="34" charset="0"/>
      <p:regular r:id="rId21"/>
      <p:bold r:id="rId22"/>
      <p:italic r:id="rId23"/>
      <p:boldItalic r:id="rId24"/>
    </p:embeddedFont>
    <p:embeddedFont>
      <p:font typeface="CG Times" panose="020B0604020202020204" charset="0"/>
      <p:regular r:id="rId25"/>
      <p:bold r:id="rId26"/>
      <p:italic r:id="rId27"/>
      <p:boldItalic r:id="rId28"/>
    </p:embeddedFont>
    <p:embeddedFont>
      <p:font typeface="Times" panose="02020603050405020304" pitchFamily="18"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mpo Savolaine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4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B9509E-FAE6-45BA-96F3-DC2D1A0B482D}">
  <a:tblStyle styleId="{12B9509E-FAE6-45BA-96F3-DC2D1A0B482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428E15-03FD-445E-B2EB-8848481CF5C5}"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14" autoAdjust="0"/>
  </p:normalViewPr>
  <p:slideViewPr>
    <p:cSldViewPr snapToGrid="0">
      <p:cViewPr varScale="1">
        <p:scale>
          <a:sx n="181" d="100"/>
          <a:sy n="181" d="100"/>
        </p:scale>
        <p:origin x="1146" y="156"/>
      </p:cViewPr>
      <p:guideLst/>
    </p:cSldViewPr>
  </p:slideViewPr>
  <p:notesTextViewPr>
    <p:cViewPr>
      <p:scale>
        <a:sx n="1" d="1"/>
        <a:sy n="1" d="1"/>
      </p:scale>
      <p:origin x="0" y="0"/>
    </p:cViewPr>
  </p:notesTextViewPr>
  <p:sorterViewPr>
    <p:cViewPr>
      <p:scale>
        <a:sx n="100" d="100"/>
        <a:sy n="100" d="100"/>
      </p:scale>
      <p:origin x="0" y="-171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geoportal.arctic-sdi.org/"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ww.abds.is/index.php/land-cover-change-index-docman/seasurfacetemperature" TargetMode="External"/><Relationship Id="rId4" Type="http://schemas.openxmlformats.org/officeDocument/2006/relationships/hyperlink" Target="https://arctic-sdi.org/services/gazetteer-service-search-for-location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rctic-council.org/en/"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arctic-council.org/en/about/permanent-participants/" TargetMode="External"/><Relationship Id="rId4" Type="http://schemas.openxmlformats.org/officeDocument/2006/relationships/hyperlink" Target="https://arctic-council.org/en/about/working-group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WRqHvia1eBs&amp;feature=youtu.be&amp;t=295"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lvl="0" indent="0">
              <a:buNone/>
            </a:pPr>
            <a:r>
              <a:rPr lang="en-CA" sz="2000" dirty="0">
                <a:solidFill>
                  <a:schemeClr val="accent1">
                    <a:lumMod val="75000"/>
                  </a:schemeClr>
                </a:solidFill>
              </a:rPr>
              <a:t>The Arctic Spatial Data Infrastructure is:</a:t>
            </a:r>
          </a:p>
          <a:p>
            <a:pPr marL="139700" lvl="0" indent="0">
              <a:buNone/>
            </a:pPr>
            <a:r>
              <a:rPr lang="en-CA" sz="2000" dirty="0">
                <a:solidFill>
                  <a:schemeClr val="accent1">
                    <a:lumMod val="75000"/>
                  </a:schemeClr>
                </a:solidFill>
              </a:rPr>
              <a:t>•	Enabling Access to Spatial Data Across Borders, Across Time </a:t>
            </a:r>
          </a:p>
          <a:p>
            <a:pPr marL="139700" lvl="0" indent="0">
              <a:buNone/>
            </a:pPr>
            <a:r>
              <a:rPr lang="en-CA" sz="2000" dirty="0">
                <a:solidFill>
                  <a:schemeClr val="accent1">
                    <a:lumMod val="75000"/>
                  </a:schemeClr>
                </a:solidFill>
              </a:rPr>
              <a:t>The Arctic Spatial Data Infrastructure is also:</a:t>
            </a:r>
          </a:p>
          <a:p>
            <a:pPr marL="139700" lvl="0" indent="0">
              <a:buNone/>
            </a:pPr>
            <a:r>
              <a:rPr lang="en-CA" sz="2000" dirty="0">
                <a:solidFill>
                  <a:schemeClr val="accent1">
                    <a:lumMod val="75000"/>
                  </a:schemeClr>
                </a:solidFill>
              </a:rPr>
              <a:t>•	providing governance and Multi-Jurisdictional Data Sharing mechanisms </a:t>
            </a:r>
          </a:p>
        </p:txBody>
      </p:sp>
      <p:sp>
        <p:nvSpPr>
          <p:cNvPr id="4" name="Slide Number Placeholder 3"/>
          <p:cNvSpPr>
            <a:spLocks noGrp="1"/>
          </p:cNvSpPr>
          <p:nvPr>
            <p:ph type="sldNum" sz="quarter" idx="10"/>
          </p:nvPr>
        </p:nvSpPr>
        <p:spPr/>
        <p:txBody>
          <a:bodyPr/>
          <a:lstStyle/>
          <a:p>
            <a:fld id="{061D8B39-7BDF-436D-B5F9-FEEC2BB5B801}" type="slidenum">
              <a:rPr lang="en-CA" smtClean="0"/>
              <a:t>1</a:t>
            </a:fld>
            <a:endParaRPr lang="en-CA"/>
          </a:p>
        </p:txBody>
      </p:sp>
    </p:spTree>
    <p:extLst>
      <p:ext uri="{BB962C8B-B14F-4D97-AF65-F5344CB8AC3E}">
        <p14:creationId xmlns:p14="http://schemas.microsoft.com/office/powerpoint/2010/main" val="1664425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a:spLocks noGrp="1" noRot="1" noChangeAspect="1"/>
          </p:cNvSpPr>
          <p:nvPr>
            <p:ph type="sldImg" idx="2"/>
          </p:nvPr>
        </p:nvSpPr>
        <p:spPr>
          <a:xfrm>
            <a:off x="379413"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4" name="Google Shape;314;p6:notes"/>
          <p:cNvSpPr txBox="1">
            <a:spLocks noGrp="1"/>
          </p:cNvSpPr>
          <p:nvPr>
            <p:ph type="body" idx="1"/>
          </p:nvPr>
        </p:nvSpPr>
        <p:spPr>
          <a:xfrm>
            <a:off x="920750" y="4379913"/>
            <a:ext cx="5062538" cy="4148137"/>
          </a:xfrm>
          <a:prstGeom prst="rect">
            <a:avLst/>
          </a:prstGeom>
          <a:noFill/>
          <a:ln>
            <a:noFill/>
          </a:ln>
        </p:spPr>
        <p:txBody>
          <a:bodyPr spcFirstLastPara="1" wrap="square" lIns="92125" tIns="46050" rIns="92125" bIns="46050" anchor="t" anchorCtr="0">
            <a:noAutofit/>
          </a:bodyPr>
          <a:lstStyle/>
          <a:p>
            <a:r>
              <a:rPr lang="en-CA" dirty="0"/>
              <a:t>The government has a renewed interest</a:t>
            </a:r>
            <a:r>
              <a:rPr lang="en-CA" baseline="0" dirty="0"/>
              <a:t> in science based understanding to address issues related to climate change, clean tech, the environment,</a:t>
            </a:r>
          </a:p>
          <a:p>
            <a:endParaRPr lang="en-CA" dirty="0"/>
          </a:p>
          <a:p>
            <a:r>
              <a:rPr lang="en-CA" dirty="0"/>
              <a:t>The Arctic</a:t>
            </a:r>
            <a:r>
              <a:rPr lang="en-CA" baseline="0" dirty="0"/>
              <a:t> SDI is a system of systems, with a variety of partners and components, including the Canadian geospatial data infrastructure, composed of southern Canadian components of </a:t>
            </a:r>
            <a:r>
              <a:rPr lang="en-CA" baseline="0" dirty="0" err="1"/>
              <a:t>sdi</a:t>
            </a:r>
            <a:r>
              <a:rPr lang="en-CA" baseline="0" dirty="0"/>
              <a:t>, the marine </a:t>
            </a:r>
            <a:r>
              <a:rPr lang="en-CA" baseline="0" dirty="0" err="1"/>
              <a:t>sdi</a:t>
            </a:r>
            <a:r>
              <a:rPr lang="en-CA" baseline="0" dirty="0"/>
              <a:t>, the coastal areas of Canada managed by DFO, the FGP which is the federal node of the CGDI, the world meteorological organisation, which provides valuable meteorological data and services, and the Arctic Council. </a:t>
            </a:r>
          </a:p>
          <a:p>
            <a:r>
              <a:rPr lang="en-CA" baseline="0" dirty="0"/>
              <a:t>The arctic council is the high level intergovernmental forum that addresses issues faced by the Arctic governments and the Indigenous Peoples of the Arctic.</a:t>
            </a:r>
          </a:p>
          <a:p>
            <a:endParaRPr lang="en-CA" baseline="0" dirty="0"/>
          </a:p>
          <a:p>
            <a:r>
              <a:rPr lang="en-CA" baseline="0" dirty="0"/>
              <a:t>We see in this slide the connections between the various partners, and that there is much overlap amongst the partners. CCADI is a member of this system and is performing the service of making academic information and data more available as a service to the partners. </a:t>
            </a:r>
            <a:endParaRPr lang="en-CA" dirty="0"/>
          </a:p>
          <a:p>
            <a:pPr marL="0" lvl="0" indent="0" algn="l" rtl="0">
              <a:spcBef>
                <a:spcPts val="0"/>
              </a:spcBef>
              <a:spcAft>
                <a:spcPts val="0"/>
              </a:spcAft>
              <a:buNone/>
            </a:pPr>
            <a:endParaRPr dirty="0"/>
          </a:p>
        </p:txBody>
      </p:sp>
      <p:sp>
        <p:nvSpPr>
          <p:cNvPr id="315" name="Google Shape;315;p6:notes"/>
          <p:cNvSpPr txBox="1">
            <a:spLocks noGrp="1"/>
          </p:cNvSpPr>
          <p:nvPr>
            <p:ph type="sldNum" idx="12"/>
          </p:nvPr>
        </p:nvSpPr>
        <p:spPr>
          <a:xfrm>
            <a:off x="3911600" y="8759825"/>
            <a:ext cx="2992438" cy="460375"/>
          </a:xfrm>
          <a:prstGeom prst="rect">
            <a:avLst/>
          </a:prstGeom>
          <a:noFill/>
          <a:ln>
            <a:noFill/>
          </a:ln>
        </p:spPr>
        <p:txBody>
          <a:bodyPr spcFirstLastPara="1" wrap="square" lIns="92125" tIns="46050" rIns="92125" bIns="46050" anchor="b" anchorCtr="0">
            <a:noAutofit/>
          </a:bodyPr>
          <a:lstStyle/>
          <a:p>
            <a:pPr marL="0" lvl="0" indent="0" algn="r" rtl="0">
              <a:spcBef>
                <a:spcPts val="0"/>
              </a:spcBef>
              <a:spcAft>
                <a:spcPts val="0"/>
              </a:spcAft>
              <a:buNone/>
            </a:pPr>
            <a:fld id="{00000000-1234-1234-1234-123412341234}" type="slidenum">
              <a:rPr lang="en-CA"/>
              <a:t>13</a:t>
            </a:fld>
            <a:endParaRPr/>
          </a:p>
        </p:txBody>
      </p:sp>
    </p:spTree>
    <p:extLst>
      <p:ext uri="{BB962C8B-B14F-4D97-AF65-F5344CB8AC3E}">
        <p14:creationId xmlns:p14="http://schemas.microsoft.com/office/powerpoint/2010/main" val="665518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Aft>
                <a:spcPts val="1200"/>
              </a:spcAft>
              <a:buNone/>
              <a:defRPr/>
            </a:pPr>
            <a:r>
              <a:rPr lang="da-DK" sz="2000" b="1" dirty="0">
                <a:solidFill>
                  <a:srgbClr val="002060"/>
                </a:solidFill>
              </a:rPr>
              <a:t>The Arctic SDI provides brokers access to:</a:t>
            </a:r>
          </a:p>
          <a:p>
            <a:pPr>
              <a:spcAft>
                <a:spcPts val="1200"/>
              </a:spcAft>
              <a:defRPr/>
            </a:pPr>
            <a:r>
              <a:rPr lang="da-DK" sz="2000" b="1" dirty="0">
                <a:solidFill>
                  <a:srgbClr val="002060"/>
                </a:solidFill>
              </a:rPr>
              <a:t>Cascading catalogue of catalogues (ISO 19115)</a:t>
            </a:r>
          </a:p>
          <a:p>
            <a:pPr lvl="1">
              <a:spcAft>
                <a:spcPts val="1200"/>
              </a:spcAft>
              <a:buFont typeface="Arial" panose="020B0604020202020204" pitchFamily="34" charset="0"/>
              <a:buChar char="•"/>
              <a:defRPr/>
            </a:pPr>
            <a:r>
              <a:rPr lang="da-DK" sz="1600" b="1" dirty="0">
                <a:solidFill>
                  <a:srgbClr val="002060"/>
                </a:solidFill>
              </a:rPr>
              <a:t>Web Harvestor and AI Filters, Catalogue Service for the Web (CSWs)</a:t>
            </a:r>
          </a:p>
          <a:p>
            <a:pPr>
              <a:spcAft>
                <a:spcPts val="1200"/>
              </a:spcAft>
              <a:defRPr/>
            </a:pPr>
            <a:r>
              <a:rPr lang="da-DK" sz="2000" b="1" dirty="0">
                <a:solidFill>
                  <a:srgbClr val="002060"/>
                </a:solidFill>
              </a:rPr>
              <a:t>Authoritative reference data as a cascading Web Map Service (WMS) 1:250,000</a:t>
            </a:r>
          </a:p>
          <a:p>
            <a:pPr>
              <a:spcAft>
                <a:spcPts val="1200"/>
              </a:spcAft>
              <a:defRPr/>
            </a:pPr>
            <a:r>
              <a:rPr lang="da-DK" sz="2000" b="1" dirty="0">
                <a:solidFill>
                  <a:srgbClr val="002060"/>
                </a:solidFill>
              </a:rPr>
              <a:t>Spatial data viewing and discovery</a:t>
            </a:r>
          </a:p>
          <a:p>
            <a:pPr>
              <a:spcAft>
                <a:spcPts val="1200"/>
              </a:spcAft>
              <a:defRPr/>
            </a:pPr>
            <a:r>
              <a:rPr lang="da-DK" sz="2000" b="1" dirty="0">
                <a:solidFill>
                  <a:srgbClr val="002060"/>
                </a:solidFill>
              </a:rPr>
              <a:t>Thematic data (birds, ice cover, ship routes, land cover change, flora etc.)</a:t>
            </a:r>
          </a:p>
          <a:p>
            <a:pPr>
              <a:spcAft>
                <a:spcPts val="1200"/>
              </a:spcAft>
              <a:defRPr/>
            </a:pPr>
            <a:endParaRPr lang="da-DK" sz="2000" dirty="0">
              <a:solidFill>
                <a:srgbClr val="002060"/>
              </a:solidFill>
            </a:endParaRPr>
          </a:p>
          <a:p>
            <a:pPr>
              <a:spcAft>
                <a:spcPts val="1200"/>
              </a:spcAft>
              <a:defRPr/>
            </a:pPr>
            <a:r>
              <a:rPr lang="da-DK" sz="2000" dirty="0">
                <a:solidFill>
                  <a:srgbClr val="002060"/>
                </a:solidFill>
              </a:rPr>
              <a:t>Acronyms:</a:t>
            </a:r>
          </a:p>
          <a:p>
            <a:pPr>
              <a:spcAft>
                <a:spcPts val="1200"/>
              </a:spcAft>
              <a:defRPr/>
            </a:pPr>
            <a:r>
              <a:rPr lang="da-DK" sz="2000" dirty="0">
                <a:solidFill>
                  <a:srgbClr val="002060"/>
                </a:solidFill>
              </a:rPr>
              <a:t>Legend:</a:t>
            </a:r>
          </a:p>
          <a:p>
            <a:pPr>
              <a:spcAft>
                <a:spcPts val="1200"/>
              </a:spcAft>
              <a:defRPr/>
            </a:pPr>
            <a:r>
              <a:rPr lang="da-DK" sz="2000" dirty="0">
                <a:solidFill>
                  <a:srgbClr val="002060"/>
                </a:solidFill>
              </a:rPr>
              <a:t>NMA = National Mapping Agency from Canada, USA, Russia, Finland, Sweden, Norway, Iceland, and Kingdom of Denmark.</a:t>
            </a:r>
          </a:p>
          <a:p>
            <a:pPr>
              <a:spcAft>
                <a:spcPts val="1200"/>
              </a:spcAft>
              <a:defRPr/>
            </a:pPr>
            <a:r>
              <a:rPr lang="da-DK" sz="2000" dirty="0">
                <a:solidFill>
                  <a:srgbClr val="002060"/>
                </a:solidFill>
              </a:rPr>
              <a:t>NHA = National Hydrographic Agency from Canada, USA, Russia, Finland, Sweden, Norway, Iceland, and Kingdom of Denmark.</a:t>
            </a:r>
          </a:p>
          <a:p>
            <a:pPr>
              <a:spcAft>
                <a:spcPts val="1200"/>
              </a:spcAft>
              <a:defRPr/>
            </a:pPr>
            <a:r>
              <a:rPr lang="da-DK" sz="2000" dirty="0">
                <a:solidFill>
                  <a:srgbClr val="002060"/>
                </a:solidFill>
              </a:rPr>
              <a:t>ISO = International Organization for Standardization</a:t>
            </a:r>
          </a:p>
          <a:p>
            <a:pPr>
              <a:spcAft>
                <a:spcPts val="1200"/>
              </a:spcAft>
              <a:defRPr/>
            </a:pPr>
            <a:r>
              <a:rPr lang="da-DK" sz="2000" dirty="0">
                <a:solidFill>
                  <a:srgbClr val="002060"/>
                </a:solidFill>
              </a:rPr>
              <a:t>ISO 19115 – ISO metadata standard</a:t>
            </a:r>
          </a:p>
          <a:p>
            <a:pPr>
              <a:spcAft>
                <a:spcPts val="1200"/>
              </a:spcAft>
              <a:defRPr/>
            </a:pPr>
            <a:r>
              <a:rPr lang="da-DK" sz="2000" dirty="0">
                <a:solidFill>
                  <a:srgbClr val="002060"/>
                </a:solidFill>
              </a:rPr>
              <a:t>CSW = Catalogue Service for the Web</a:t>
            </a:r>
          </a:p>
          <a:p>
            <a:pPr>
              <a:spcAft>
                <a:spcPts val="1200"/>
              </a:spcAft>
              <a:defRPr/>
            </a:pPr>
            <a:r>
              <a:rPr lang="da-DK" sz="2000" dirty="0">
                <a:solidFill>
                  <a:srgbClr val="002060"/>
                </a:solidFill>
              </a:rPr>
              <a:t>AI = Artificial Intelligence</a:t>
            </a:r>
          </a:p>
          <a:p>
            <a:pPr>
              <a:spcAft>
                <a:spcPts val="1200"/>
              </a:spcAft>
              <a:defRPr/>
            </a:pPr>
            <a:r>
              <a:rPr lang="da-DK" sz="2000" dirty="0">
                <a:solidFill>
                  <a:srgbClr val="002060"/>
                </a:solidFill>
              </a:rPr>
              <a:t>WMS-T = Web Mapping Service – Temporal</a:t>
            </a:r>
          </a:p>
          <a:p>
            <a:pPr>
              <a:spcAft>
                <a:spcPts val="1200"/>
              </a:spcAft>
              <a:defRPr/>
            </a:pPr>
            <a:r>
              <a:rPr lang="da-DK" sz="2000" dirty="0">
                <a:solidFill>
                  <a:srgbClr val="002060"/>
                </a:solidFill>
              </a:rPr>
              <a:t>PGC = Polar Geospatial Centre, University of Minnesota's College of Science and Engineering, National Science Foundation funded.</a:t>
            </a:r>
          </a:p>
          <a:p>
            <a:pPr>
              <a:spcAft>
                <a:spcPts val="1200"/>
              </a:spcAft>
              <a:defRPr/>
            </a:pPr>
            <a:r>
              <a:rPr lang="da-DK" sz="2000" dirty="0">
                <a:solidFill>
                  <a:srgbClr val="002060"/>
                </a:solidFill>
              </a:rPr>
              <a:t>MSDI = Marine SDI</a:t>
            </a:r>
          </a:p>
          <a:p>
            <a:pPr>
              <a:spcAft>
                <a:spcPts val="1200"/>
              </a:spcAft>
              <a:defRPr/>
            </a:pPr>
            <a:r>
              <a:rPr lang="da-DK" sz="2000" dirty="0">
                <a:solidFill>
                  <a:srgbClr val="002060"/>
                </a:solidFill>
              </a:rPr>
              <a:t>QGIS.PY = QGIS Python modules</a:t>
            </a:r>
          </a:p>
          <a:p>
            <a:pPr>
              <a:spcAft>
                <a:spcPts val="1200"/>
              </a:spcAft>
              <a:defRPr/>
            </a:pPr>
            <a:r>
              <a:rPr lang="da-DK" sz="2000" dirty="0">
                <a:solidFill>
                  <a:srgbClr val="002060"/>
                </a:solidFill>
              </a:rPr>
              <a:t>S-121 = Suite of hydrographic standards (IHO)</a:t>
            </a:r>
          </a:p>
          <a:p>
            <a:pPr>
              <a:spcAft>
                <a:spcPts val="1200"/>
              </a:spcAft>
              <a:defRPr/>
            </a:pPr>
            <a:r>
              <a:rPr lang="da-DK" sz="2000" dirty="0">
                <a:solidFill>
                  <a:srgbClr val="002060"/>
                </a:solidFill>
              </a:rPr>
              <a:t>IHO = International Hydrographic Organization.</a:t>
            </a:r>
          </a:p>
          <a:p>
            <a:pPr>
              <a:spcAft>
                <a:spcPts val="1200"/>
              </a:spcAft>
              <a:defRPr/>
            </a:pPr>
            <a:r>
              <a:rPr lang="da-DK" sz="2000" dirty="0">
                <a:solidFill>
                  <a:srgbClr val="002060"/>
                </a:solidFill>
              </a:rPr>
              <a:t>CCADI =  Canadian Consortium for Arctic Data Interoperability</a:t>
            </a:r>
          </a:p>
          <a:p>
            <a:pPr>
              <a:spcAft>
                <a:spcPts val="1200"/>
              </a:spcAft>
              <a:defRPr/>
            </a:pPr>
            <a:r>
              <a:rPr lang="da-DK" sz="2000" dirty="0">
                <a:solidFill>
                  <a:srgbClr val="002060"/>
                </a:solidFill>
              </a:rPr>
              <a:t>DGGS = Discrete Global Grid System</a:t>
            </a:r>
          </a:p>
          <a:p>
            <a:pPr>
              <a:spcAft>
                <a:spcPts val="1200"/>
              </a:spcAft>
              <a:defRPr/>
            </a:pPr>
            <a:r>
              <a:rPr lang="da-DK" sz="2000" dirty="0">
                <a:solidFill>
                  <a:srgbClr val="002060"/>
                </a:solidFill>
              </a:rPr>
              <a:t>MapML = Map Markup Language</a:t>
            </a:r>
          </a:p>
          <a:p>
            <a:pPr>
              <a:spcAft>
                <a:spcPts val="1200"/>
              </a:spcAft>
              <a:defRPr/>
            </a:pPr>
            <a:r>
              <a:rPr lang="da-DK" sz="2000" dirty="0">
                <a:solidFill>
                  <a:srgbClr val="002060"/>
                </a:solidFill>
              </a:rPr>
              <a:t>OGC-API’s are a suite of OGC standardized APIs that are in early stages of adoption</a:t>
            </a:r>
          </a:p>
          <a:p>
            <a:pPr>
              <a:spcAft>
                <a:spcPts val="1200"/>
              </a:spcAft>
              <a:defRPr/>
            </a:pPr>
            <a:r>
              <a:rPr lang="da-DK" sz="2000" dirty="0">
                <a:solidFill>
                  <a:srgbClr val="002060"/>
                </a:solidFill>
              </a:rPr>
              <a:t>WCS-T = Web Coverage Service – Temporal</a:t>
            </a:r>
          </a:p>
          <a:p>
            <a:pPr>
              <a:spcAft>
                <a:spcPts val="1200"/>
              </a:spcAft>
              <a:defRPr/>
            </a:pPr>
            <a:endParaRPr lang="da-DK" sz="2000" dirty="0">
              <a:solidFill>
                <a:srgbClr val="002060"/>
              </a:solidFill>
            </a:endParaRPr>
          </a:p>
          <a:p>
            <a:endParaRPr lang="en-CA" dirty="0"/>
          </a:p>
        </p:txBody>
      </p:sp>
    </p:spTree>
    <p:extLst>
      <p:ext uri="{BB962C8B-B14F-4D97-AF65-F5344CB8AC3E}">
        <p14:creationId xmlns:p14="http://schemas.microsoft.com/office/powerpoint/2010/main" val="3844991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CA" sz="1200" b="0" i="0" u="none" strike="noStrike" cap="none" dirty="0">
                <a:solidFill>
                  <a:srgbClr val="000000"/>
                </a:solidFill>
                <a:effectLst/>
                <a:latin typeface="Arial"/>
                <a:ea typeface="Arial"/>
                <a:cs typeface="Arial"/>
                <a:sym typeface="Arial"/>
              </a:rPr>
              <a:t>The </a:t>
            </a:r>
            <a:r>
              <a:rPr lang="fr-CA" sz="1200" b="0" i="0" u="none" strike="noStrike" cap="none" dirty="0" err="1">
                <a:solidFill>
                  <a:srgbClr val="000000"/>
                </a:solidFill>
                <a:effectLst/>
                <a:latin typeface="Arial"/>
                <a:ea typeface="Arial"/>
                <a:cs typeface="Arial"/>
                <a:sym typeface="Arial"/>
              </a:rPr>
              <a:t>Arctic</a:t>
            </a:r>
            <a:r>
              <a:rPr lang="fr-CA" sz="1200" b="0" i="0" u="none" strike="noStrike" cap="none" dirty="0">
                <a:solidFill>
                  <a:srgbClr val="000000"/>
                </a:solidFill>
                <a:effectLst/>
                <a:latin typeface="Arial"/>
                <a:ea typeface="Arial"/>
                <a:cs typeface="Arial"/>
                <a:sym typeface="Arial"/>
              </a:rPr>
              <a:t> SDI </a:t>
            </a:r>
            <a:r>
              <a:rPr lang="fr-CA" sz="1200" b="0" i="0" u="none" strike="noStrike" cap="none" dirty="0" err="1">
                <a:solidFill>
                  <a:srgbClr val="000000"/>
                </a:solidFill>
                <a:effectLst/>
                <a:latin typeface="Arial"/>
                <a:ea typeface="Arial"/>
                <a:cs typeface="Arial"/>
                <a:sym typeface="Arial"/>
              </a:rPr>
              <a:t>provides</a:t>
            </a:r>
            <a:r>
              <a:rPr lang="fr-CA" sz="1200" b="0" i="0" u="none" strike="noStrike" cap="none" dirty="0">
                <a:solidFill>
                  <a:srgbClr val="000000"/>
                </a:solidFill>
                <a:effectLst/>
                <a:latin typeface="Arial"/>
                <a:ea typeface="Arial"/>
                <a:cs typeface="Arial"/>
                <a:sym typeface="Arial"/>
              </a:rPr>
              <a:t> the </a:t>
            </a:r>
            <a:r>
              <a:rPr lang="fr-CA" sz="1200" b="0" i="0" u="none" strike="noStrike" cap="none" dirty="0" err="1">
                <a:solidFill>
                  <a:srgbClr val="000000"/>
                </a:solidFill>
                <a:effectLst/>
                <a:latin typeface="Arial"/>
                <a:ea typeface="Arial"/>
                <a:cs typeface="Arial"/>
                <a:sym typeface="Arial"/>
              </a:rPr>
              <a:t>behind</a:t>
            </a:r>
            <a:r>
              <a:rPr lang="fr-CA" sz="1200" b="0" i="0" u="none" strike="noStrike" cap="none" dirty="0">
                <a:solidFill>
                  <a:srgbClr val="000000"/>
                </a:solidFill>
                <a:effectLst/>
                <a:latin typeface="Arial"/>
                <a:ea typeface="Arial"/>
                <a:cs typeface="Arial"/>
                <a:sym typeface="Arial"/>
              </a:rPr>
              <a:t>-the-</a:t>
            </a:r>
            <a:r>
              <a:rPr lang="fr-CA" sz="1200" b="0" i="0" u="none" strike="noStrike" cap="none" dirty="0" err="1">
                <a:solidFill>
                  <a:srgbClr val="000000"/>
                </a:solidFill>
                <a:effectLst/>
                <a:latin typeface="Arial"/>
                <a:ea typeface="Arial"/>
                <a:cs typeface="Arial"/>
                <a:sym typeface="Arial"/>
              </a:rPr>
              <a:t>scenes</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connectivity</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needed</a:t>
            </a:r>
            <a:r>
              <a:rPr lang="fr-CA" sz="1200" b="0" i="0" u="none" strike="noStrike" cap="none" dirty="0">
                <a:solidFill>
                  <a:srgbClr val="000000"/>
                </a:solidFill>
                <a:effectLst/>
                <a:latin typeface="Arial"/>
                <a:ea typeface="Arial"/>
                <a:cs typeface="Arial"/>
                <a:sym typeface="Arial"/>
              </a:rPr>
              <a:t> to power and </a:t>
            </a:r>
            <a:r>
              <a:rPr lang="fr-CA" sz="1200" b="0" i="0" u="none" strike="noStrike" cap="none" dirty="0" err="1">
                <a:solidFill>
                  <a:srgbClr val="000000"/>
                </a:solidFill>
                <a:effectLst/>
                <a:latin typeface="Arial"/>
                <a:ea typeface="Arial"/>
                <a:cs typeface="Arial"/>
                <a:sym typeface="Arial"/>
              </a:rPr>
              <a:t>deliver</a:t>
            </a:r>
            <a:r>
              <a:rPr lang="fr-CA" sz="1200" b="0" i="0" u="none" strike="noStrike" cap="none" dirty="0">
                <a:solidFill>
                  <a:srgbClr val="000000"/>
                </a:solidFill>
                <a:effectLst/>
                <a:latin typeface="Arial"/>
                <a:ea typeface="Arial"/>
                <a:cs typeface="Arial"/>
                <a:sym typeface="Arial"/>
              </a:rPr>
              <a:t> data and </a:t>
            </a:r>
            <a:r>
              <a:rPr lang="fr-CA" sz="1200" b="0" i="0" u="none" strike="noStrike" cap="none" dirty="0" err="1">
                <a:solidFill>
                  <a:srgbClr val="000000"/>
                </a:solidFill>
                <a:effectLst/>
                <a:latin typeface="Arial"/>
                <a:ea typeface="Arial"/>
                <a:cs typeface="Arial"/>
                <a:sym typeface="Arial"/>
              </a:rPr>
              <a:t>maps</a:t>
            </a:r>
            <a:r>
              <a:rPr lang="fr-CA" sz="1200" b="0" i="0" u="none" strike="noStrike" cap="none" dirty="0">
                <a:solidFill>
                  <a:srgbClr val="000000"/>
                </a:solidFill>
                <a:effectLst/>
                <a:latin typeface="Arial"/>
                <a:ea typeface="Arial"/>
                <a:cs typeface="Arial"/>
                <a:sym typeface="Arial"/>
              </a:rPr>
              <a:t> via an online </a:t>
            </a:r>
            <a:r>
              <a:rPr lang="fr-CA" sz="1200" b="0" i="0" u="none" strike="noStrike" cap="none" dirty="0" err="1">
                <a:solidFill>
                  <a:srgbClr val="000000"/>
                </a:solidFill>
                <a:effectLst/>
                <a:latin typeface="Arial"/>
                <a:ea typeface="Arial"/>
                <a:cs typeface="Arial"/>
                <a:sym typeface="Arial"/>
              </a:rPr>
              <a:t>geoportal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similar</a:t>
            </a:r>
            <a:r>
              <a:rPr lang="fr-CA" sz="1200" b="0" i="0" u="none" strike="noStrike" cap="none" dirty="0">
                <a:solidFill>
                  <a:srgbClr val="000000"/>
                </a:solidFill>
                <a:effectLst/>
                <a:latin typeface="Arial"/>
                <a:ea typeface="Arial"/>
                <a:cs typeface="Arial"/>
                <a:sym typeface="Arial"/>
              </a:rPr>
              <a:t> to the </a:t>
            </a:r>
            <a:r>
              <a:rPr lang="fr-CA" sz="1200" b="0" i="0" u="none" strike="noStrike" cap="none" dirty="0" err="1">
                <a:solidFill>
                  <a:srgbClr val="000000"/>
                </a:solidFill>
                <a:effectLst/>
                <a:latin typeface="Arial"/>
                <a:ea typeface="Arial"/>
                <a:cs typeface="Arial"/>
                <a:sym typeface="Arial"/>
              </a:rPr>
              <a:t>electrical</a:t>
            </a:r>
            <a:r>
              <a:rPr lang="fr-CA" sz="1200" b="0" i="0" u="none" strike="noStrike" cap="none" dirty="0">
                <a:solidFill>
                  <a:srgbClr val="000000"/>
                </a:solidFill>
                <a:effectLst/>
                <a:latin typeface="Arial"/>
                <a:ea typeface="Arial"/>
                <a:cs typeface="Arial"/>
                <a:sym typeface="Arial"/>
              </a:rPr>
              <a:t> networks </a:t>
            </a:r>
            <a:r>
              <a:rPr lang="fr-CA" sz="1200" b="0" i="0" u="none" strike="noStrike" cap="none" dirty="0" err="1">
                <a:solidFill>
                  <a:srgbClr val="000000"/>
                </a:solidFill>
                <a:effectLst/>
                <a:latin typeface="Arial"/>
                <a:ea typeface="Arial"/>
                <a:cs typeface="Arial"/>
                <a:sym typeface="Arial"/>
              </a:rPr>
              <a:t>that</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we</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rely</a:t>
            </a:r>
            <a:r>
              <a:rPr lang="fr-CA" sz="1200" b="0" i="0" u="none" strike="noStrike" cap="none" dirty="0">
                <a:solidFill>
                  <a:srgbClr val="000000"/>
                </a:solidFill>
                <a:effectLst/>
                <a:latin typeface="Arial"/>
                <a:ea typeface="Arial"/>
                <a:cs typeface="Arial"/>
                <a:sym typeface="Arial"/>
              </a:rPr>
              <a:t> on </a:t>
            </a:r>
            <a:r>
              <a:rPr lang="fr-CA" sz="1200" b="0" i="0" u="none" strike="noStrike" cap="none" dirty="0" err="1">
                <a:solidFill>
                  <a:srgbClr val="000000"/>
                </a:solidFill>
                <a:effectLst/>
                <a:latin typeface="Arial"/>
                <a:ea typeface="Arial"/>
                <a:cs typeface="Arial"/>
                <a:sym typeface="Arial"/>
              </a:rPr>
              <a:t>daily</a:t>
            </a:r>
            <a:r>
              <a:rPr lang="fr-CA" sz="1200" b="0" i="0" u="none" strike="noStrike" cap="none" dirty="0">
                <a:solidFill>
                  <a:srgbClr val="000000"/>
                </a:solidFill>
                <a:effectLst/>
                <a:latin typeface="Arial"/>
                <a:ea typeface="Arial"/>
                <a:cs typeface="Arial"/>
                <a:sym typeface="Arial"/>
              </a:rPr>
              <a:t>. </a:t>
            </a:r>
          </a:p>
          <a:p>
            <a:pPr marL="139700" indent="0">
              <a:buNone/>
            </a:pPr>
            <a:endParaRPr lang="fr-CA" sz="1200" b="0" i="0" u="none" strike="noStrike" cap="none" dirty="0">
              <a:solidFill>
                <a:srgbClr val="000000"/>
              </a:solidFill>
              <a:effectLst/>
              <a:latin typeface="Arial"/>
              <a:ea typeface="Arial"/>
              <a:cs typeface="Arial"/>
              <a:sym typeface="Arial"/>
            </a:endParaRPr>
          </a:p>
          <a:p>
            <a:r>
              <a:rPr lang="fr-CA" sz="1200" b="0" i="0" u="none" strike="noStrike" cap="none" dirty="0">
                <a:solidFill>
                  <a:srgbClr val="000000"/>
                </a:solidFill>
                <a:effectLst/>
                <a:latin typeface="Arial"/>
                <a:ea typeface="Arial"/>
                <a:cs typeface="Arial"/>
                <a:sym typeface="Arial"/>
              </a:rPr>
              <a:t>The </a:t>
            </a:r>
            <a:r>
              <a:rPr lang="fr-CA" sz="1200" b="0" i="0" u="sng" strike="noStrike" cap="none" dirty="0" err="1">
                <a:solidFill>
                  <a:srgbClr val="000000"/>
                </a:solidFill>
                <a:effectLst/>
                <a:latin typeface="Arial"/>
                <a:ea typeface="Arial"/>
                <a:cs typeface="Arial"/>
                <a:sym typeface="Arial"/>
                <a:hlinkClick r:id="rId3"/>
              </a:rPr>
              <a:t>Arctic</a:t>
            </a:r>
            <a:r>
              <a:rPr lang="fr-CA" sz="1200" b="0" i="0" u="sng" strike="noStrike" cap="none" dirty="0">
                <a:solidFill>
                  <a:srgbClr val="000000"/>
                </a:solidFill>
                <a:effectLst/>
                <a:latin typeface="Arial"/>
                <a:ea typeface="Arial"/>
                <a:cs typeface="Arial"/>
                <a:sym typeface="Arial"/>
                <a:hlinkClick r:id="rId3"/>
              </a:rPr>
              <a:t> SDI </a:t>
            </a:r>
            <a:r>
              <a:rPr lang="fr-CA" sz="1200" b="0" i="0" u="sng" strike="noStrike" cap="none" dirty="0" err="1">
                <a:solidFill>
                  <a:srgbClr val="000000"/>
                </a:solidFill>
                <a:effectLst/>
                <a:latin typeface="Arial"/>
                <a:ea typeface="Arial"/>
                <a:cs typeface="Arial"/>
                <a:sym typeface="Arial"/>
                <a:hlinkClick r:id="rId3"/>
              </a:rPr>
              <a:t>Geoportal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is</a:t>
            </a:r>
            <a:r>
              <a:rPr lang="fr-CA" sz="1200" b="0" i="0" u="none" strike="noStrike" cap="none" dirty="0">
                <a:solidFill>
                  <a:srgbClr val="000000"/>
                </a:solidFill>
                <a:effectLst/>
                <a:latin typeface="Arial"/>
                <a:ea typeface="Arial"/>
                <a:cs typeface="Arial"/>
                <a:sym typeface="Arial"/>
              </a:rPr>
              <a:t> the </a:t>
            </a:r>
            <a:r>
              <a:rPr lang="fr-CA" sz="1200" b="0" i="0" u="none" strike="noStrike" cap="none" dirty="0" err="1">
                <a:solidFill>
                  <a:srgbClr val="000000"/>
                </a:solidFill>
                <a:effectLst/>
                <a:latin typeface="Arial"/>
                <a:ea typeface="Arial"/>
                <a:cs typeface="Arial"/>
                <a:sym typeface="Arial"/>
              </a:rPr>
              <a:t>access</a:t>
            </a:r>
            <a:r>
              <a:rPr lang="fr-CA" sz="1200" b="0" i="0" u="none" strike="noStrike" cap="none" dirty="0">
                <a:solidFill>
                  <a:srgbClr val="000000"/>
                </a:solidFill>
                <a:effectLst/>
                <a:latin typeface="Arial"/>
                <a:ea typeface="Arial"/>
                <a:cs typeface="Arial"/>
                <a:sym typeface="Arial"/>
              </a:rPr>
              <a:t> point </a:t>
            </a:r>
            <a:r>
              <a:rPr lang="fr-CA" sz="1200" b="0" i="0" u="none" strike="noStrike" cap="none" dirty="0" err="1">
                <a:solidFill>
                  <a:srgbClr val="000000"/>
                </a:solidFill>
                <a:effectLst/>
                <a:latin typeface="Arial"/>
                <a:ea typeface="Arial"/>
                <a:cs typeface="Arial"/>
                <a:sym typeface="Arial"/>
              </a:rPr>
              <a:t>that</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allows</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users</a:t>
            </a:r>
            <a:r>
              <a:rPr lang="fr-CA" sz="1200" b="0" i="0" u="none" strike="noStrike" cap="none" dirty="0">
                <a:solidFill>
                  <a:srgbClr val="000000"/>
                </a:solidFill>
                <a:effectLst/>
                <a:latin typeface="Arial"/>
                <a:ea typeface="Arial"/>
                <a:cs typeface="Arial"/>
                <a:sym typeface="Arial"/>
              </a:rPr>
              <a:t> to combine data </a:t>
            </a:r>
            <a:r>
              <a:rPr lang="fr-CA" sz="1200" b="0" i="0" u="none" strike="noStrike" cap="none" dirty="0" err="1">
                <a:solidFill>
                  <a:srgbClr val="000000"/>
                </a:solidFill>
                <a:effectLst/>
                <a:latin typeface="Arial"/>
                <a:ea typeface="Arial"/>
                <a:cs typeface="Arial"/>
                <a:sym typeface="Arial"/>
              </a:rPr>
              <a:t>from</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many</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different</a:t>
            </a:r>
            <a:r>
              <a:rPr lang="fr-CA" sz="1200" b="0" i="0" u="none" strike="noStrike" cap="none" dirty="0">
                <a:solidFill>
                  <a:srgbClr val="000000"/>
                </a:solidFill>
                <a:effectLst/>
                <a:latin typeface="Arial"/>
                <a:ea typeface="Arial"/>
                <a:cs typeface="Arial"/>
                <a:sym typeface="Arial"/>
              </a:rPr>
              <a:t> sources, </a:t>
            </a:r>
            <a:r>
              <a:rPr lang="fr-CA" sz="1200" b="0" i="0" u="none" strike="noStrike" cap="none" dirty="0" err="1">
                <a:solidFill>
                  <a:srgbClr val="000000"/>
                </a:solidFill>
                <a:effectLst/>
                <a:latin typeface="Arial"/>
                <a:ea typeface="Arial"/>
                <a:cs typeface="Arial"/>
                <a:sym typeface="Arial"/>
              </a:rPr>
              <a:t>create</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customized</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thematic</a:t>
            </a:r>
            <a:r>
              <a:rPr lang="fr-CA" sz="1200" b="0" i="0" u="none" strike="noStrike" cap="none" dirty="0">
                <a:solidFill>
                  <a:srgbClr val="000000"/>
                </a:solidFill>
                <a:effectLst/>
                <a:latin typeface="Arial"/>
                <a:ea typeface="Arial"/>
                <a:cs typeface="Arial"/>
                <a:sym typeface="Arial"/>
              </a:rPr>
              <a:t> and </a:t>
            </a:r>
            <a:r>
              <a:rPr lang="fr-CA" sz="1200" b="0" i="0" u="none" strike="noStrike" cap="none" dirty="0" err="1">
                <a:solidFill>
                  <a:srgbClr val="000000"/>
                </a:solidFill>
                <a:effectLst/>
                <a:latin typeface="Arial"/>
                <a:ea typeface="Arial"/>
                <a:cs typeface="Arial"/>
                <a:sym typeface="Arial"/>
              </a:rPr>
              <a:t>statistical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maps</a:t>
            </a:r>
            <a:r>
              <a:rPr lang="fr-CA" sz="1200" b="0" i="0" u="none" strike="noStrike" cap="none" dirty="0">
                <a:solidFill>
                  <a:srgbClr val="000000"/>
                </a:solidFill>
                <a:effectLst/>
                <a:latin typeface="Arial"/>
                <a:ea typeface="Arial"/>
                <a:cs typeface="Arial"/>
                <a:sym typeface="Arial"/>
              </a:rPr>
              <a:t> and </a:t>
            </a:r>
            <a:r>
              <a:rPr lang="fr-CA" sz="1200" b="0" i="0" u="none" strike="noStrike" cap="none" dirty="0" err="1">
                <a:solidFill>
                  <a:srgbClr val="000000"/>
                </a:solidFill>
                <a:effectLst/>
                <a:latin typeface="Arial"/>
                <a:ea typeface="Arial"/>
                <a:cs typeface="Arial"/>
                <a:sym typeface="Arial"/>
              </a:rPr>
              <a:t>share</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these</a:t>
            </a:r>
            <a:r>
              <a:rPr lang="fr-CA" sz="1200" b="0" i="0" u="none" strike="noStrike" cap="none" dirty="0">
                <a:solidFill>
                  <a:srgbClr val="000000"/>
                </a:solidFill>
                <a:effectLst/>
                <a:latin typeface="Arial"/>
                <a:ea typeface="Arial"/>
                <a:cs typeface="Arial"/>
                <a:sym typeface="Arial"/>
              </a:rPr>
              <a:t> on </a:t>
            </a:r>
            <a:r>
              <a:rPr lang="fr-CA" sz="1200" b="0" i="0" u="none" strike="noStrike" cap="none" dirty="0" err="1">
                <a:solidFill>
                  <a:srgbClr val="000000"/>
                </a:solidFill>
                <a:effectLst/>
                <a:latin typeface="Arial"/>
                <a:ea typeface="Arial"/>
                <a:cs typeface="Arial"/>
                <a:sym typeface="Arial"/>
              </a:rPr>
              <a:t>their</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own</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websites</a:t>
            </a:r>
            <a:r>
              <a:rPr lang="fr-CA" sz="1200" b="0" i="0" u="none" strike="noStrike" cap="none" dirty="0">
                <a:solidFill>
                  <a:srgbClr val="000000"/>
                </a:solidFill>
                <a:effectLst/>
                <a:latin typeface="Arial"/>
                <a:ea typeface="Arial"/>
                <a:cs typeface="Arial"/>
                <a:sym typeface="Arial"/>
              </a:rPr>
              <a:t> as digital, interactive and </a:t>
            </a:r>
            <a:r>
              <a:rPr lang="fr-CA" sz="1200" b="0" i="0" u="none" strike="noStrike" cap="none" dirty="0" err="1">
                <a:solidFill>
                  <a:srgbClr val="000000"/>
                </a:solidFill>
                <a:effectLst/>
                <a:latin typeface="Arial"/>
                <a:ea typeface="Arial"/>
                <a:cs typeface="Arial"/>
                <a:sym typeface="Arial"/>
              </a:rPr>
              <a:t>embedded</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maps</a:t>
            </a:r>
            <a:r>
              <a:rPr lang="fr-CA" sz="1200" b="0" i="0" u="none" strike="noStrike" cap="none" dirty="0">
                <a:solidFill>
                  <a:srgbClr val="000000"/>
                </a:solidFill>
                <a:effectLst/>
                <a:latin typeface="Arial"/>
                <a:ea typeface="Arial"/>
                <a:cs typeface="Arial"/>
                <a:sym typeface="Arial"/>
              </a:rPr>
              <a:t>. </a:t>
            </a:r>
          </a:p>
          <a:p>
            <a:pPr marL="139700" indent="0">
              <a:buNone/>
            </a:pPr>
            <a:endParaRPr lang="fr-CA" sz="1200" b="0" i="0" u="none" strike="noStrike" cap="none" dirty="0">
              <a:solidFill>
                <a:srgbClr val="000000"/>
              </a:solidFill>
              <a:effectLst/>
              <a:latin typeface="Arial"/>
              <a:ea typeface="Arial"/>
              <a:cs typeface="Arial"/>
              <a:sym typeface="Arial"/>
            </a:endParaRPr>
          </a:p>
          <a:p>
            <a:r>
              <a:rPr lang="fr-CA" sz="1200" b="0" i="0" u="none" strike="noStrike" cap="none" dirty="0">
                <a:solidFill>
                  <a:srgbClr val="000000"/>
                </a:solidFill>
                <a:effectLst/>
                <a:latin typeface="Arial"/>
                <a:ea typeface="Arial"/>
                <a:cs typeface="Arial"/>
                <a:sym typeface="Arial"/>
              </a:rPr>
              <a:t>The </a:t>
            </a:r>
            <a:r>
              <a:rPr lang="fr-CA" sz="1200" b="0" i="0" u="none" strike="noStrike" cap="none" dirty="0" err="1">
                <a:solidFill>
                  <a:srgbClr val="000000"/>
                </a:solidFill>
                <a:effectLst/>
                <a:latin typeface="Arial"/>
                <a:ea typeface="Arial"/>
                <a:cs typeface="Arial"/>
                <a:sym typeface="Arial"/>
              </a:rPr>
              <a:t>Geoportal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provides</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access</a:t>
            </a:r>
            <a:r>
              <a:rPr lang="fr-CA" sz="1200" b="0" i="0" u="none" strike="noStrike" cap="none" dirty="0">
                <a:solidFill>
                  <a:srgbClr val="000000"/>
                </a:solidFill>
                <a:effectLst/>
                <a:latin typeface="Arial"/>
                <a:ea typeface="Arial"/>
                <a:cs typeface="Arial"/>
                <a:sym typeface="Arial"/>
              </a:rPr>
              <a:t> to a place </a:t>
            </a:r>
            <a:r>
              <a:rPr lang="fr-CA" sz="1200" b="0" i="0" u="none" strike="noStrike" cap="none" dirty="0" err="1">
                <a:solidFill>
                  <a:srgbClr val="000000"/>
                </a:solidFill>
                <a:effectLst/>
                <a:latin typeface="Arial"/>
                <a:ea typeface="Arial"/>
                <a:cs typeface="Arial"/>
                <a:sym typeface="Arial"/>
              </a:rPr>
              <a:t>name</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search</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tool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with</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three</a:t>
            </a:r>
            <a:r>
              <a:rPr lang="fr-CA" sz="1200" b="0" i="0" u="none" strike="noStrike" cap="none" dirty="0">
                <a:solidFill>
                  <a:srgbClr val="000000"/>
                </a:solidFill>
                <a:effectLst/>
                <a:latin typeface="Arial"/>
                <a:ea typeface="Arial"/>
                <a:cs typeface="Arial"/>
                <a:sym typeface="Arial"/>
              </a:rPr>
              <a:t> million </a:t>
            </a:r>
            <a:r>
              <a:rPr lang="fr-CA" sz="1200" b="0" i="0" u="sng" strike="noStrike" cap="none" dirty="0" err="1">
                <a:solidFill>
                  <a:srgbClr val="000000"/>
                </a:solidFill>
                <a:effectLst/>
                <a:latin typeface="Arial"/>
                <a:ea typeface="Arial"/>
                <a:cs typeface="Arial"/>
                <a:sym typeface="Arial"/>
                <a:hlinkClick r:id="rId4"/>
              </a:rPr>
              <a:t>Arctic</a:t>
            </a:r>
            <a:r>
              <a:rPr lang="fr-CA" sz="1200" b="0" i="0" u="sng" strike="noStrike" cap="none" dirty="0">
                <a:solidFill>
                  <a:srgbClr val="000000"/>
                </a:solidFill>
                <a:effectLst/>
                <a:latin typeface="Arial"/>
                <a:ea typeface="Arial"/>
                <a:cs typeface="Arial"/>
                <a:sym typeface="Arial"/>
                <a:hlinkClick r:id="rId4"/>
              </a:rPr>
              <a:t> place </a:t>
            </a:r>
            <a:r>
              <a:rPr lang="fr-CA" sz="1200" b="0" i="0" u="sng" strike="noStrike" cap="none" dirty="0" err="1">
                <a:solidFill>
                  <a:srgbClr val="000000"/>
                </a:solidFill>
                <a:effectLst/>
                <a:latin typeface="Arial"/>
                <a:ea typeface="Arial"/>
                <a:cs typeface="Arial"/>
                <a:sym typeface="Arial"/>
                <a:hlinkClick r:id="rId4"/>
              </a:rPr>
              <a:t>names</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available</a:t>
            </a:r>
            <a:r>
              <a:rPr lang="fr-CA" sz="1200" b="0" i="0" u="none" strike="noStrike" cap="none" dirty="0">
                <a:solidFill>
                  <a:srgbClr val="000000"/>
                </a:solidFill>
                <a:effectLst/>
                <a:latin typeface="Arial"/>
                <a:ea typeface="Arial"/>
                <a:cs typeface="Arial"/>
                <a:sym typeface="Arial"/>
              </a:rPr>
              <a:t> in Latin, </a:t>
            </a:r>
            <a:r>
              <a:rPr lang="fr-CA" sz="1200" b="0" i="0" u="none" strike="noStrike" cap="none" dirty="0" err="1">
                <a:solidFill>
                  <a:srgbClr val="000000"/>
                </a:solidFill>
                <a:effectLst/>
                <a:latin typeface="Arial"/>
                <a:ea typeface="Arial"/>
                <a:cs typeface="Arial"/>
                <a:sym typeface="Arial"/>
              </a:rPr>
              <a:t>Cyrillic</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Russian</a:t>
            </a:r>
            <a:r>
              <a:rPr lang="fr-CA" sz="1200" b="0" i="0" u="none" strike="noStrike" cap="none" dirty="0">
                <a:solidFill>
                  <a:srgbClr val="000000"/>
                </a:solidFill>
                <a:effectLst/>
                <a:latin typeface="Arial"/>
                <a:ea typeface="Arial"/>
                <a:cs typeface="Arial"/>
                <a:sym typeface="Arial"/>
              </a:rPr>
              <a:t>) and </a:t>
            </a:r>
            <a:r>
              <a:rPr lang="fr-CA" sz="1200" b="0" i="0" u="none" strike="noStrike" cap="none" dirty="0" err="1">
                <a:solidFill>
                  <a:srgbClr val="000000"/>
                </a:solidFill>
                <a:effectLst/>
                <a:latin typeface="Arial"/>
                <a:ea typeface="Arial"/>
                <a:cs typeface="Arial"/>
                <a:sym typeface="Arial"/>
              </a:rPr>
              <a:t>Syllabic</a:t>
            </a:r>
            <a:r>
              <a:rPr lang="fr-CA" sz="1200" b="0" i="0" u="none" strike="noStrike" cap="none" dirty="0">
                <a:solidFill>
                  <a:srgbClr val="000000"/>
                </a:solidFill>
                <a:effectLst/>
                <a:latin typeface="Arial"/>
                <a:ea typeface="Arial"/>
                <a:cs typeface="Arial"/>
                <a:sym typeface="Arial"/>
              </a:rPr>
              <a:t> (Inuit) </a:t>
            </a:r>
            <a:r>
              <a:rPr lang="fr-CA" sz="1200" b="0" i="0" u="none" strike="noStrike" cap="none" dirty="0" err="1">
                <a:solidFill>
                  <a:srgbClr val="000000"/>
                </a:solidFill>
                <a:effectLst/>
                <a:latin typeface="Arial"/>
                <a:ea typeface="Arial"/>
                <a:cs typeface="Arial"/>
                <a:sym typeface="Arial"/>
              </a:rPr>
              <a:t>character</a:t>
            </a:r>
            <a:r>
              <a:rPr lang="fr-CA" sz="1200" b="0" i="0" u="none" strike="noStrike" cap="none" dirty="0">
                <a:solidFill>
                  <a:srgbClr val="000000"/>
                </a:solidFill>
                <a:effectLst/>
                <a:latin typeface="Arial"/>
                <a:ea typeface="Arial"/>
                <a:cs typeface="Arial"/>
                <a:sym typeface="Arial"/>
              </a:rPr>
              <a:t> sets.</a:t>
            </a:r>
          </a:p>
          <a:p>
            <a:endParaRPr lang="fr-CA" sz="1200" b="0" i="0" u="none" strike="noStrike" cap="none" dirty="0">
              <a:solidFill>
                <a:srgbClr val="000000"/>
              </a:solidFill>
              <a:effectLst/>
              <a:latin typeface="Arial"/>
              <a:ea typeface="Arial"/>
              <a:cs typeface="Arial"/>
              <a:sym typeface="Arial"/>
            </a:endParaRPr>
          </a:p>
          <a:p>
            <a:r>
              <a:rPr lang="fr-CA" sz="1200" b="0" i="0" u="none" strike="noStrike" cap="none" dirty="0">
                <a:solidFill>
                  <a:srgbClr val="000000"/>
                </a:solidFill>
                <a:effectLst/>
                <a:latin typeface="Arial"/>
                <a:ea typeface="Arial"/>
                <a:cs typeface="Arial"/>
                <a:sym typeface="Arial"/>
              </a:rPr>
              <a:t>The </a:t>
            </a:r>
            <a:r>
              <a:rPr lang="fr-CA" sz="1200" b="0" i="0" u="none" strike="noStrike" cap="none" dirty="0" err="1">
                <a:solidFill>
                  <a:srgbClr val="000000"/>
                </a:solidFill>
                <a:effectLst/>
                <a:latin typeface="Arial"/>
                <a:ea typeface="Arial"/>
                <a:cs typeface="Arial"/>
                <a:sym typeface="Arial"/>
              </a:rPr>
              <a:t>Geoportal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features</a:t>
            </a:r>
            <a:r>
              <a:rPr lang="fr-CA" sz="1200" b="0" i="0" u="none" strike="noStrike" cap="none" dirty="0">
                <a:solidFill>
                  <a:srgbClr val="000000"/>
                </a:solidFill>
                <a:effectLst/>
                <a:latin typeface="Arial"/>
                <a:ea typeface="Arial"/>
                <a:cs typeface="Arial"/>
                <a:sym typeface="Arial"/>
              </a:rPr>
              <a:t> for </a:t>
            </a:r>
            <a:r>
              <a:rPr lang="fr-CA" sz="1200" b="0" i="0" u="none" strike="noStrike" cap="none" dirty="0" err="1">
                <a:solidFill>
                  <a:srgbClr val="000000"/>
                </a:solidFill>
                <a:effectLst/>
                <a:latin typeface="Arial"/>
                <a:ea typeface="Arial"/>
                <a:cs typeface="Arial"/>
                <a:sym typeface="Arial"/>
              </a:rPr>
              <a:t>example</a:t>
            </a:r>
            <a:r>
              <a:rPr lang="fr-CA" sz="1200" b="0" i="0" u="none" strike="noStrike" cap="none" dirty="0">
                <a:solidFill>
                  <a:srgbClr val="000000"/>
                </a:solidFill>
                <a:effectLst/>
                <a:latin typeface="Arial"/>
                <a:ea typeface="Arial"/>
                <a:cs typeface="Arial"/>
                <a:sym typeface="Arial"/>
              </a:rPr>
              <a:t> a </a:t>
            </a:r>
            <a:r>
              <a:rPr lang="fr-CA" sz="1200" b="1" i="0" u="none" strike="noStrike" cap="none" dirty="0">
                <a:solidFill>
                  <a:srgbClr val="000000"/>
                </a:solidFill>
                <a:effectLst/>
                <a:latin typeface="Arial"/>
                <a:ea typeface="Arial"/>
                <a:cs typeface="Arial"/>
                <a:sym typeface="Arial"/>
              </a:rPr>
              <a:t>Time </a:t>
            </a:r>
            <a:r>
              <a:rPr lang="fr-CA" sz="1200" b="1" i="0" u="none" strike="noStrike" cap="none" dirty="0" err="1">
                <a:solidFill>
                  <a:srgbClr val="000000"/>
                </a:solidFill>
                <a:effectLst/>
                <a:latin typeface="Arial"/>
                <a:ea typeface="Arial"/>
                <a:cs typeface="Arial"/>
                <a:sym typeface="Arial"/>
              </a:rPr>
              <a:t>Series</a:t>
            </a:r>
            <a:r>
              <a:rPr lang="fr-CA" sz="1200" b="1" i="0" u="none" strike="noStrike" cap="none" dirty="0">
                <a:solidFill>
                  <a:srgbClr val="000000"/>
                </a:solidFill>
                <a:effectLst/>
                <a:latin typeface="Arial"/>
                <a:ea typeface="Arial"/>
                <a:cs typeface="Arial"/>
                <a:sym typeface="Arial"/>
              </a:rPr>
              <a:t> </a:t>
            </a:r>
            <a:r>
              <a:rPr lang="fr-CA" sz="1200" b="1" i="0" u="none" strike="noStrike" cap="none" dirty="0" err="1">
                <a:solidFill>
                  <a:srgbClr val="000000"/>
                </a:solidFill>
                <a:effectLst/>
                <a:latin typeface="Arial"/>
                <a:ea typeface="Arial"/>
                <a:cs typeface="Arial"/>
                <a:sym typeface="Arial"/>
              </a:rPr>
              <a:t>tool</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which</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can</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be</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used</a:t>
            </a:r>
            <a:r>
              <a:rPr lang="fr-CA" sz="1200" b="0" i="0" u="none" strike="noStrike" cap="none" dirty="0">
                <a:solidFill>
                  <a:srgbClr val="000000"/>
                </a:solidFill>
                <a:effectLst/>
                <a:latin typeface="Arial"/>
                <a:ea typeface="Arial"/>
                <a:cs typeface="Arial"/>
                <a:sym typeface="Arial"/>
              </a:rPr>
              <a:t> to </a:t>
            </a:r>
            <a:r>
              <a:rPr lang="fr-CA" sz="1200" b="0" i="0" u="none" strike="noStrike" cap="none" dirty="0" err="1">
                <a:solidFill>
                  <a:srgbClr val="000000"/>
                </a:solidFill>
                <a:effectLst/>
                <a:latin typeface="Arial"/>
                <a:ea typeface="Arial"/>
                <a:cs typeface="Arial"/>
                <a:sym typeface="Arial"/>
              </a:rPr>
              <a:t>visualize</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various</a:t>
            </a:r>
            <a:r>
              <a:rPr lang="fr-CA" sz="1200" b="0" i="0" u="none" strike="noStrike" cap="none" dirty="0">
                <a:solidFill>
                  <a:srgbClr val="000000"/>
                </a:solidFill>
                <a:effectLst/>
                <a:latin typeface="Arial"/>
                <a:ea typeface="Arial"/>
                <a:cs typeface="Arial"/>
                <a:sym typeface="Arial"/>
              </a:rPr>
              <a:t> </a:t>
            </a:r>
            <a:r>
              <a:rPr lang="fr-CA" sz="1200" b="0" i="0" u="none" strike="noStrike" cap="none" dirty="0" err="1">
                <a:solidFill>
                  <a:srgbClr val="000000"/>
                </a:solidFill>
                <a:effectLst/>
                <a:latin typeface="Arial"/>
                <a:ea typeface="Arial"/>
                <a:cs typeface="Arial"/>
                <a:sym typeface="Arial"/>
              </a:rPr>
              <a:t>phenomena</a:t>
            </a:r>
            <a:r>
              <a:rPr lang="fr-CA" sz="1200" b="0" i="0" u="none" strike="noStrike" cap="none" dirty="0">
                <a:solidFill>
                  <a:srgbClr val="000000"/>
                </a:solidFill>
                <a:effectLst/>
                <a:latin typeface="Arial"/>
                <a:ea typeface="Arial"/>
                <a:cs typeface="Arial"/>
                <a:sym typeface="Arial"/>
              </a:rPr>
              <a:t>:</a:t>
            </a:r>
            <a:r>
              <a:rPr lang="en-CA" sz="1200" b="0" i="0" u="none" strike="noStrike" cap="none" baseline="0" dirty="0">
                <a:solidFill>
                  <a:srgbClr val="000000"/>
                </a:solidFill>
                <a:effectLst/>
                <a:latin typeface="Arial"/>
                <a:ea typeface="Arial"/>
                <a:cs typeface="Arial"/>
                <a:sym typeface="Arial"/>
              </a:rPr>
              <a:t>   video time stamp </a:t>
            </a:r>
            <a:r>
              <a:rPr lang="fr-CA" sz="1100" b="0" i="0" u="none" strike="noStrike" cap="none" dirty="0">
                <a:solidFill>
                  <a:srgbClr val="000000"/>
                </a:solidFill>
                <a:effectLst/>
                <a:latin typeface="Arial"/>
                <a:ea typeface="Arial"/>
                <a:cs typeface="Arial"/>
                <a:sym typeface="Arial"/>
              </a:rPr>
              <a:t>1.51 to 2.13</a:t>
            </a:r>
            <a:r>
              <a:rPr lang="fr-CA" sz="1200" b="0" i="0" u="none" strike="noStrike" cap="none" dirty="0">
                <a:solidFill>
                  <a:srgbClr val="000000"/>
                </a:solidFill>
                <a:effectLst/>
                <a:latin typeface="Arial"/>
                <a:ea typeface="Arial"/>
                <a:cs typeface="Arial"/>
                <a:sym typeface="Arial"/>
              </a:rPr>
              <a:t>:</a:t>
            </a:r>
            <a:r>
              <a:rPr lang="fr-CA" sz="1200" b="0" i="0" u="none" strike="noStrike" cap="none" baseline="0"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Sea</a:t>
            </a:r>
            <a:r>
              <a:rPr lang="fr-CA" sz="1100" b="0" i="0" u="none" strike="noStrike" cap="none" dirty="0">
                <a:solidFill>
                  <a:srgbClr val="000000"/>
                </a:solidFill>
                <a:effectLst/>
                <a:latin typeface="Arial"/>
                <a:ea typeface="Arial"/>
                <a:cs typeface="Arial"/>
                <a:sym typeface="Arial"/>
              </a:rPr>
              <a:t> Surface </a:t>
            </a:r>
            <a:r>
              <a:rPr lang="fr-CA" sz="1100" b="0" i="0" u="none" strike="noStrike" cap="none" dirty="0" err="1">
                <a:solidFill>
                  <a:srgbClr val="000000"/>
                </a:solidFill>
                <a:effectLst/>
                <a:latin typeface="Arial"/>
                <a:ea typeface="Arial"/>
                <a:cs typeface="Arial"/>
                <a:sym typeface="Arial"/>
              </a:rPr>
              <a:t>Temperature</a:t>
            </a:r>
            <a:r>
              <a:rPr lang="fr-CA" sz="1100" b="0" i="0" u="none" strike="noStrike" cap="none" dirty="0">
                <a:solidFill>
                  <a:srgbClr val="000000"/>
                </a:solidFill>
                <a:effectLst/>
                <a:latin typeface="Arial"/>
                <a:ea typeface="Arial"/>
                <a:cs typeface="Arial"/>
                <a:sym typeface="Arial"/>
              </a:rPr>
              <a:t> Time </a:t>
            </a:r>
            <a:r>
              <a:rPr lang="fr-CA" sz="1100" b="0" i="0" u="none" strike="noStrike" cap="none" dirty="0" err="1">
                <a:solidFill>
                  <a:srgbClr val="000000"/>
                </a:solidFill>
                <a:effectLst/>
                <a:latin typeface="Arial"/>
                <a:ea typeface="Arial"/>
                <a:cs typeface="Arial"/>
                <a:sym typeface="Arial"/>
              </a:rPr>
              <a:t>Series</a:t>
            </a:r>
            <a:r>
              <a:rPr lang="fr-CA" sz="1100" b="0" i="0" u="none" strike="noStrike" cap="none" dirty="0">
                <a:solidFill>
                  <a:srgbClr val="000000"/>
                </a:solidFill>
                <a:effectLst/>
                <a:latin typeface="Arial"/>
                <a:ea typeface="Arial"/>
                <a:cs typeface="Arial"/>
                <a:sym typeface="Arial"/>
              </a:rPr>
              <a:t>  (2002-2013)</a:t>
            </a:r>
          </a:p>
          <a:p>
            <a:endParaRPr lang="fr-FR" sz="1100" b="0" i="0" u="none" strike="noStrike" cap="none" dirty="0">
              <a:solidFill>
                <a:srgbClr val="000000"/>
              </a:solidFill>
              <a:effectLst/>
              <a:latin typeface="Arial"/>
              <a:ea typeface="Arial"/>
              <a:cs typeface="Arial"/>
              <a:sym typeface="Arial"/>
            </a:endParaRPr>
          </a:p>
          <a:p>
            <a:r>
              <a:rPr lang="fr-FR" sz="1100" b="0" i="0" u="none" strike="noStrike" cap="none" dirty="0">
                <a:solidFill>
                  <a:srgbClr val="000000"/>
                </a:solidFill>
                <a:effectLst/>
                <a:latin typeface="Arial"/>
                <a:ea typeface="Arial"/>
                <a:cs typeface="Arial"/>
                <a:sym typeface="Arial"/>
              </a:rPr>
              <a:t>------------------</a:t>
            </a:r>
            <a:endParaRPr lang="fr-CA" sz="1100" b="0" i="0" u="none" strike="noStrike" cap="none" dirty="0">
              <a:solidFill>
                <a:srgbClr val="000000"/>
              </a:solidFill>
              <a:effectLst/>
              <a:latin typeface="Arial"/>
              <a:ea typeface="Arial"/>
              <a:cs typeface="Arial"/>
              <a:sym typeface="Arial"/>
            </a:endParaRPr>
          </a:p>
          <a:p>
            <a:pPr marL="139700" indent="0">
              <a:buNone/>
            </a:pPr>
            <a:br>
              <a:rPr lang="en-CA" sz="1100" b="0" i="0" u="none" strike="noStrike" cap="none" dirty="0">
                <a:solidFill>
                  <a:srgbClr val="000000"/>
                </a:solidFill>
                <a:effectLst/>
                <a:latin typeface="Arial"/>
                <a:ea typeface="Arial"/>
                <a:cs typeface="Arial"/>
                <a:sym typeface="Arial"/>
                <a:hlinkClick r:id="rId5"/>
              </a:rPr>
            </a:br>
            <a:r>
              <a:rPr lang="en-CA" sz="1100" b="0" i="0" u="none" strike="noStrike" cap="none" dirty="0">
                <a:solidFill>
                  <a:srgbClr val="000000"/>
                </a:solidFill>
                <a:effectLst/>
                <a:latin typeface="Arial"/>
                <a:ea typeface="Arial"/>
                <a:cs typeface="Arial"/>
                <a:sym typeface="Arial"/>
                <a:hlinkClick r:id="rId5"/>
              </a:rPr>
              <a:t>https://www.abds.is/index.php/land-cover-change-index-docman/seasurfacetemperature</a:t>
            </a:r>
            <a:br>
              <a:rPr lang="en-CA" sz="1100" b="0" i="0" u="none" strike="noStrike" cap="none" dirty="0">
                <a:solidFill>
                  <a:srgbClr val="000000"/>
                </a:solidFill>
                <a:effectLst/>
                <a:latin typeface="Arial"/>
                <a:ea typeface="Arial"/>
                <a:cs typeface="Arial"/>
                <a:sym typeface="Arial"/>
              </a:rPr>
            </a:br>
            <a:endParaRPr lang="en-CA" sz="1100" b="0" i="0" u="none" strike="noStrike" cap="none" dirty="0">
              <a:solidFill>
                <a:srgbClr val="000000"/>
              </a:solidFill>
              <a:effectLst/>
              <a:latin typeface="Arial"/>
              <a:ea typeface="Arial"/>
              <a:cs typeface="Arial"/>
              <a:sym typeface="Arial"/>
            </a:endParaRPr>
          </a:p>
          <a:p>
            <a:r>
              <a:rPr lang="en-CA" sz="1100" b="0" i="0" u="none" strike="noStrike" cap="none" dirty="0">
                <a:solidFill>
                  <a:srgbClr val="000000"/>
                </a:solidFill>
                <a:effectLst/>
                <a:latin typeface="Arial"/>
                <a:ea typeface="Arial"/>
                <a:cs typeface="Arial"/>
                <a:sym typeface="Arial"/>
              </a:rPr>
              <a:t>“The MODIS Sea Surface Temperature (SST) product provided is a 4 km resolution global monthly composite based on 1 km daily imagery. The imagery is from the MODIS Aqua satellite, and represents the 4 um nighttime measurements. Nighttime measurements provide a more accurate representation of the sea temperature, because during the day the top few centimeters of the water column may be affected by sunlight warming, while nighttime measurements do not have this factor of error. However, this may be less of an issue in the Arctic, due to continuous solar illumination during the ice-free months, but it is common practice to use the nighttime measures for SST.”</a:t>
            </a:r>
            <a:br>
              <a:rPr lang="en-CA" sz="1100" b="0" i="0" u="none" strike="noStrike" cap="none" dirty="0">
                <a:solidFill>
                  <a:srgbClr val="000000"/>
                </a:solidFill>
                <a:effectLst/>
                <a:latin typeface="Arial"/>
                <a:ea typeface="Arial"/>
                <a:cs typeface="Arial"/>
                <a:sym typeface="Arial"/>
              </a:rPr>
            </a:br>
            <a:endParaRPr lang="en-CA" sz="1100" b="0" i="0" u="none" strike="noStrike" cap="none" dirty="0">
              <a:solidFill>
                <a:srgbClr val="000000"/>
              </a:solidFill>
              <a:effectLst/>
              <a:latin typeface="Arial"/>
              <a:ea typeface="Arial"/>
              <a:cs typeface="Arial"/>
              <a:sym typeface="Arial"/>
            </a:endParaRPr>
          </a:p>
          <a:p>
            <a:pPr marL="139700" indent="0">
              <a:buNone/>
            </a:pPr>
            <a:r>
              <a:rPr lang="en-CA" sz="1100" b="0" i="0" u="none" strike="noStrike" cap="none" dirty="0">
                <a:solidFill>
                  <a:srgbClr val="000000"/>
                </a:solidFill>
                <a:effectLst/>
                <a:latin typeface="Arial"/>
                <a:ea typeface="Arial"/>
                <a:cs typeface="Arial"/>
                <a:sym typeface="Arial"/>
              </a:rPr>
              <a:t>Suggested citation:</a:t>
            </a:r>
            <a:br>
              <a:rPr lang="en-CA" sz="1100" b="0" i="0" u="none" strike="noStrike" cap="none" dirty="0">
                <a:solidFill>
                  <a:srgbClr val="000000"/>
                </a:solidFill>
                <a:effectLst/>
                <a:latin typeface="Arial"/>
                <a:ea typeface="Arial"/>
                <a:cs typeface="Arial"/>
                <a:sym typeface="Arial"/>
              </a:rPr>
            </a:br>
            <a:r>
              <a:rPr lang="en-CA" sz="1100" b="0" i="0" u="none" strike="noStrike" cap="none" dirty="0">
                <a:solidFill>
                  <a:srgbClr val="000000"/>
                </a:solidFill>
                <a:effectLst/>
                <a:latin typeface="Arial"/>
                <a:ea typeface="Arial"/>
                <a:cs typeface="Arial"/>
                <a:sym typeface="Arial"/>
              </a:rPr>
              <a:t>CAFF (2015). Sea Surface Temperature: Arctic Land Cover Change Index. Conservation of Arctic Flora and Fauna, Arctic Biodiversity Data Service (ABDS).</a:t>
            </a:r>
          </a:p>
          <a:p>
            <a:endParaRPr lang="fr-CA" sz="1100" b="0" i="0" u="none" strike="noStrike" cap="none" dirty="0">
              <a:solidFill>
                <a:srgbClr val="000000"/>
              </a:solidFill>
              <a:effectLst/>
              <a:latin typeface="Arial"/>
              <a:ea typeface="Arial"/>
              <a:cs typeface="Arial"/>
              <a:sym typeface="Arial"/>
            </a:endParaRPr>
          </a:p>
          <a:p>
            <a:br>
              <a:rPr lang="en-CA" sz="1200" dirty="0"/>
            </a:br>
            <a:endParaRPr lang="en-CA" sz="1200"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CA" sz="1200" noProof="0" dirty="0">
                <a:solidFill>
                  <a:schemeClr val="accent1">
                    <a:lumMod val="75000"/>
                  </a:schemeClr>
                </a:solidFill>
                <a:latin typeface="Arial" panose="020B0604020202020204" pitchFamily="34" charset="0"/>
                <a:cs typeface="Arial" panose="020B0604020202020204" pitchFamily="34" charset="0"/>
              </a:rPr>
              <a:t>Next step: </a:t>
            </a:r>
            <a:r>
              <a:rPr lang="en-CA" sz="1200" b="1" noProof="0" dirty="0">
                <a:solidFill>
                  <a:schemeClr val="accent1">
                    <a:lumMod val="75000"/>
                  </a:schemeClr>
                </a:solidFill>
                <a:latin typeface="Arial" panose="020B0604020202020204" pitchFamily="34" charset="0"/>
                <a:cs typeface="Arial" panose="020B0604020202020204" pitchFamily="34" charset="0"/>
              </a:rPr>
              <a:t>analytics</a:t>
            </a:r>
            <a:r>
              <a:rPr lang="en-CA" sz="1200" b="1" baseline="0" noProof="0" dirty="0">
                <a:solidFill>
                  <a:schemeClr val="accent1">
                    <a:lumMod val="75000"/>
                  </a:schemeClr>
                </a:solidFill>
                <a:latin typeface="Arial" panose="020B0604020202020204" pitchFamily="34" charset="0"/>
                <a:cs typeface="Arial" panose="020B0604020202020204" pitchFamily="34" charset="0"/>
              </a:rPr>
              <a:t> and predictive modelling</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CA" sz="1200" noProof="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159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Shape 229"/>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360"/>
              </a:spcBef>
              <a:spcAft>
                <a:spcPts val="0"/>
              </a:spcAft>
              <a:buNone/>
            </a:pPr>
            <a:r>
              <a:rPr lang="en-CA" sz="1200" b="1" i="0" u="none" strike="noStrike" cap="none" dirty="0">
                <a:solidFill>
                  <a:srgbClr val="000000"/>
                </a:solidFill>
                <a:effectLst/>
                <a:latin typeface="Arial"/>
                <a:ea typeface="Arial"/>
                <a:cs typeface="Arial"/>
                <a:sym typeface="Arial"/>
              </a:rPr>
              <a:t>Arctic SDI is the trusted source of authoritative Topographic information from the Arctic area, provided by the 8 Arctic National Mapping agencies.</a:t>
            </a:r>
            <a:br>
              <a:rPr lang="en-CA" sz="1200" b="1" i="0" u="none" strike="noStrike" cap="none" dirty="0">
                <a:solidFill>
                  <a:srgbClr val="000000"/>
                </a:solidFill>
                <a:effectLst/>
                <a:latin typeface="Arial"/>
                <a:ea typeface="Arial"/>
                <a:cs typeface="Arial"/>
                <a:sym typeface="Arial"/>
              </a:rPr>
            </a:br>
            <a:br>
              <a:rPr lang="en-CA" sz="1200" b="1" i="0" u="none" strike="noStrike" cap="none" dirty="0">
                <a:solidFill>
                  <a:srgbClr val="000000"/>
                </a:solidFill>
                <a:effectLst/>
                <a:latin typeface="Arial"/>
                <a:ea typeface="Arial"/>
                <a:cs typeface="Arial"/>
                <a:sym typeface="Arial"/>
              </a:rPr>
            </a:br>
            <a:r>
              <a:rPr lang="en-CA" sz="1200" b="1" i="0" u="none" strike="noStrike" cap="none" dirty="0">
                <a:solidFill>
                  <a:srgbClr val="000000"/>
                </a:solidFill>
                <a:effectLst/>
                <a:latin typeface="Arial"/>
                <a:ea typeface="Arial"/>
                <a:cs typeface="Arial"/>
                <a:sym typeface="Arial"/>
              </a:rPr>
              <a:t>As you can see in this comparison of the Arctic Topographic </a:t>
            </a:r>
            <a:r>
              <a:rPr lang="en-CA" sz="1200" b="1" i="0" u="none" strike="noStrike" cap="none" dirty="0" err="1">
                <a:solidFill>
                  <a:srgbClr val="000000"/>
                </a:solidFill>
                <a:effectLst/>
                <a:latin typeface="Arial"/>
                <a:ea typeface="Arial"/>
                <a:cs typeface="Arial"/>
                <a:sym typeface="Arial"/>
              </a:rPr>
              <a:t>Basemap</a:t>
            </a:r>
            <a:r>
              <a:rPr lang="en-CA" sz="1200" b="1" i="0" u="none" strike="noStrike" cap="none" dirty="0">
                <a:solidFill>
                  <a:srgbClr val="000000"/>
                </a:solidFill>
                <a:effectLst/>
                <a:latin typeface="Arial"/>
                <a:ea typeface="Arial"/>
                <a:cs typeface="Arial"/>
                <a:sym typeface="Arial"/>
              </a:rPr>
              <a:t> and Google, the Arctic SDI on the left provide more information such as the elevation contours, rivers and lakes, and </a:t>
            </a:r>
            <a:r>
              <a:rPr lang="en-CA" sz="1200" b="1" i="0" u="none" strike="noStrike" cap="none" dirty="0" err="1">
                <a:solidFill>
                  <a:srgbClr val="000000"/>
                </a:solidFill>
                <a:effectLst/>
                <a:latin typeface="Arial"/>
                <a:ea typeface="Arial"/>
                <a:cs typeface="Arial"/>
                <a:sym typeface="Arial"/>
              </a:rPr>
              <a:t>placenames</a:t>
            </a:r>
            <a:br>
              <a:rPr lang="en-CA" sz="1200" b="1" i="0" u="none" strike="noStrike" cap="none" dirty="0">
                <a:solidFill>
                  <a:srgbClr val="000000"/>
                </a:solidFill>
                <a:effectLst/>
                <a:latin typeface="Arial"/>
                <a:ea typeface="Arial"/>
                <a:cs typeface="Arial"/>
                <a:sym typeface="Arial"/>
              </a:rPr>
            </a:br>
            <a:br>
              <a:rPr lang="en-CA" sz="1200" b="1" i="0" u="none" strike="noStrike" cap="none" dirty="0">
                <a:solidFill>
                  <a:srgbClr val="000000"/>
                </a:solidFill>
                <a:effectLst/>
                <a:latin typeface="Arial"/>
                <a:ea typeface="Arial"/>
                <a:cs typeface="Arial"/>
                <a:sym typeface="Arial"/>
              </a:rPr>
            </a:br>
            <a:r>
              <a:rPr lang="en-CA" sz="1200" b="1" i="0" u="none" strike="noStrike" cap="none" dirty="0">
                <a:solidFill>
                  <a:srgbClr val="000000"/>
                </a:solidFill>
                <a:effectLst/>
                <a:latin typeface="Arial"/>
                <a:ea typeface="Arial"/>
                <a:cs typeface="Arial"/>
                <a:sym typeface="Arial"/>
              </a:rPr>
              <a:t>Also, the Arctic SDI </a:t>
            </a:r>
            <a:r>
              <a:rPr lang="en-CA" sz="1200" b="1" i="0" u="none" strike="noStrike" cap="none" dirty="0" err="1">
                <a:solidFill>
                  <a:srgbClr val="000000"/>
                </a:solidFill>
                <a:effectLst/>
                <a:latin typeface="Arial"/>
                <a:ea typeface="Arial"/>
                <a:cs typeface="Arial"/>
                <a:sym typeface="Arial"/>
              </a:rPr>
              <a:t>basemap</a:t>
            </a:r>
            <a:r>
              <a:rPr lang="en-CA" sz="1200" b="1" i="0" u="none" strike="noStrike" cap="none" dirty="0">
                <a:solidFill>
                  <a:srgbClr val="000000"/>
                </a:solidFill>
                <a:effectLst/>
                <a:latin typeface="Arial"/>
                <a:ea typeface="Arial"/>
                <a:cs typeface="Arial"/>
                <a:sym typeface="Arial"/>
              </a:rPr>
              <a:t> is rendered using a common cartographic specification which result in a unified view over the entire Arctic.</a:t>
            </a:r>
            <a:endParaRPr lang="en-CA" sz="1400" b="1"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None/>
            </a:pPr>
            <a:endParaRPr lang="en-CA" sz="14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None/>
            </a:pPr>
            <a:r>
              <a:rPr lang="en-CA" sz="1400" b="0" i="0" u="none" strike="noStrike" cap="none" dirty="0">
                <a:solidFill>
                  <a:schemeClr val="dk1"/>
                </a:solidFill>
                <a:latin typeface="Calibri"/>
                <a:ea typeface="Calibri"/>
                <a:cs typeface="Calibri"/>
                <a:sym typeface="Calibri"/>
              </a:rPr>
              <a:t>Arctic SDI works with many other authoritative data suppliers; ranging from each nations’ environment departments, national SDI’s, Arctic Council working groups data...especially Conservation of Arctic Flora and Fauna (CAFF) and other international associations (INSPIRE etc.)</a:t>
            </a:r>
          </a:p>
          <a:p>
            <a:pPr marL="0" marR="0" lvl="0" indent="0" algn="l" rtl="0">
              <a:spcBef>
                <a:spcPts val="360"/>
              </a:spcBef>
              <a:spcAft>
                <a:spcPts val="0"/>
              </a:spcAft>
              <a:buNone/>
            </a:pPr>
            <a:endParaRPr lang="en-CA" sz="14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None/>
            </a:pPr>
            <a:endParaRPr lang="en-CA" sz="1400" b="0" i="0" u="none" strike="noStrike" cap="none"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230" name="Shape 230"/>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067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e4e67c313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5e4e67c313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lvl="0"/>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brings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together</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trusted</a:t>
            </a:r>
            <a:r>
              <a:rPr lang="fr-CA" sz="1100" b="0" i="0" u="none" strike="noStrike" cap="none" dirty="0">
                <a:solidFill>
                  <a:srgbClr val="000000"/>
                </a:solidFill>
                <a:effectLst/>
                <a:latin typeface="Arial"/>
                <a:ea typeface="Arial"/>
                <a:cs typeface="Arial"/>
                <a:sym typeface="Arial"/>
              </a:rPr>
              <a:t> location data and </a:t>
            </a:r>
            <a:r>
              <a:rPr lang="fr-CA" sz="1100" b="0" i="0" u="none" strike="noStrike" cap="none" dirty="0" err="1">
                <a:solidFill>
                  <a:srgbClr val="000000"/>
                </a:solidFill>
                <a:effectLst/>
                <a:latin typeface="Arial"/>
                <a:ea typeface="Arial"/>
                <a:cs typeface="Arial"/>
                <a:sym typeface="Arial"/>
              </a:rPr>
              <a:t>geospatial</a:t>
            </a:r>
            <a:r>
              <a:rPr lang="fr-CA" sz="1100" b="0" i="0" u="none" strike="noStrike" cap="none" dirty="0">
                <a:solidFill>
                  <a:srgbClr val="000000"/>
                </a:solidFill>
                <a:effectLst/>
                <a:latin typeface="Arial"/>
                <a:ea typeface="Arial"/>
                <a:cs typeface="Arial"/>
                <a:sym typeface="Arial"/>
              </a:rPr>
              <a:t> data expertise.</a:t>
            </a:r>
          </a:p>
          <a:p>
            <a:pPr lvl="0"/>
            <a:r>
              <a:rPr lang="fr-CA" sz="1100" b="0" i="0" u="none" strike="noStrike" cap="none" dirty="0">
                <a:solidFill>
                  <a:srgbClr val="000000"/>
                </a:solidFill>
                <a:effectLst/>
                <a:latin typeface="Arial"/>
                <a:ea typeface="Arial"/>
                <a:cs typeface="Arial"/>
                <a:sym typeface="Arial"/>
              </a:rPr>
              <a:t>Important </a:t>
            </a:r>
            <a:r>
              <a:rPr lang="fr-CA" sz="1100" b="0" i="0" u="none" strike="noStrike" cap="none" dirty="0" err="1">
                <a:solidFill>
                  <a:srgbClr val="000000"/>
                </a:solidFill>
                <a:effectLst/>
                <a:latin typeface="Arial"/>
                <a:ea typeface="Arial"/>
                <a:cs typeface="Arial"/>
                <a:sym typeface="Arial"/>
              </a:rPr>
              <a:t>datasets</a:t>
            </a:r>
            <a:r>
              <a:rPr lang="fr-CA" sz="1100" b="0" i="0" u="none" strike="noStrike" cap="none" dirty="0">
                <a:solidFill>
                  <a:srgbClr val="000000"/>
                </a:solidFill>
                <a:effectLst/>
                <a:latin typeface="Arial"/>
                <a:ea typeface="Arial"/>
                <a:cs typeface="Arial"/>
                <a:sym typeface="Arial"/>
              </a:rPr>
              <a:t> are </a:t>
            </a:r>
            <a:r>
              <a:rPr lang="fr-CA" sz="1100" b="0" i="0" u="none" strike="noStrike" cap="none" dirty="0" err="1">
                <a:solidFill>
                  <a:srgbClr val="000000"/>
                </a:solidFill>
                <a:effectLst/>
                <a:latin typeface="Arial"/>
                <a:ea typeface="Arial"/>
                <a:cs typeface="Arial"/>
                <a:sym typeface="Arial"/>
              </a:rPr>
              <a:t>produced</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distributed</a:t>
            </a:r>
            <a:r>
              <a:rPr lang="fr-CA" sz="1100" b="0" i="0" u="none" strike="noStrike" cap="none" dirty="0">
                <a:solidFill>
                  <a:srgbClr val="000000"/>
                </a:solidFill>
                <a:effectLst/>
                <a:latin typeface="Arial"/>
                <a:ea typeface="Arial"/>
                <a:cs typeface="Arial"/>
                <a:sym typeface="Arial"/>
              </a:rPr>
              <a:t> by </a:t>
            </a:r>
            <a:r>
              <a:rPr lang="fr-CA" sz="1100" b="0" i="0" u="none" strike="noStrike" cap="none" dirty="0" err="1">
                <a:solidFill>
                  <a:srgbClr val="000000"/>
                </a:solidFill>
                <a:effectLst/>
                <a:latin typeface="Arial"/>
                <a:ea typeface="Arial"/>
                <a:cs typeface="Arial"/>
                <a:sym typeface="Arial"/>
              </a:rPr>
              <a:t>many</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stakeholders</a:t>
            </a:r>
            <a:r>
              <a:rPr lang="fr-CA" sz="1100" b="0" i="0" u="none" strike="noStrike" cap="none" dirty="0">
                <a:solidFill>
                  <a:srgbClr val="000000"/>
                </a:solidFill>
                <a:effectLst/>
                <a:latin typeface="Arial"/>
                <a:ea typeface="Arial"/>
                <a:cs typeface="Arial"/>
                <a:sym typeface="Arial"/>
              </a:rPr>
              <a:t> – public and </a:t>
            </a:r>
            <a:r>
              <a:rPr lang="fr-CA" sz="1100" b="0" i="0" u="none" strike="noStrike" cap="none" dirty="0" err="1">
                <a:solidFill>
                  <a:srgbClr val="000000"/>
                </a:solidFill>
                <a:effectLst/>
                <a:latin typeface="Arial"/>
                <a:ea typeface="Arial"/>
                <a:cs typeface="Arial"/>
                <a:sym typeface="Arial"/>
              </a:rPr>
              <a:t>private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sector</a:t>
            </a:r>
            <a:r>
              <a:rPr lang="fr-CA" sz="1100" b="0" i="0" u="none" strike="noStrike" cap="none" dirty="0">
                <a:solidFill>
                  <a:srgbClr val="000000"/>
                </a:solidFill>
                <a:effectLst/>
                <a:latin typeface="Arial"/>
                <a:ea typeface="Arial"/>
                <a:cs typeface="Arial"/>
                <a:sym typeface="Arial"/>
              </a:rPr>
              <a:t>.</a:t>
            </a:r>
          </a:p>
          <a:p>
            <a:pPr lvl="0"/>
            <a:r>
              <a:rPr lang="fr-CA" sz="1100" b="0" i="0" u="none" strike="noStrike" cap="none" dirty="0">
                <a:solidFill>
                  <a:srgbClr val="000000"/>
                </a:solidFill>
                <a:effectLst/>
                <a:latin typeface="Arial"/>
                <a:ea typeface="Arial"/>
                <a:cs typeface="Arial"/>
                <a:sym typeface="Arial"/>
              </a:rPr>
              <a:t>The glue of </a:t>
            </a:r>
            <a:r>
              <a:rPr lang="fr-CA" sz="1100" b="0" i="0" u="none" strike="noStrike" cap="none" dirty="0" err="1">
                <a:solidFill>
                  <a:srgbClr val="000000"/>
                </a:solidFill>
                <a:effectLst/>
                <a:latin typeface="Arial"/>
                <a:ea typeface="Arial"/>
                <a:cs typeface="Arial"/>
                <a:sym typeface="Arial"/>
              </a:rPr>
              <a:t>successful</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regional</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implementation</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governance</a:t>
            </a:r>
            <a:r>
              <a:rPr lang="fr-CA" sz="1100" b="0" i="0" u="none" strike="noStrike" cap="none" dirty="0">
                <a:solidFill>
                  <a:srgbClr val="000000"/>
                </a:solidFill>
                <a:effectLst/>
                <a:latin typeface="Arial"/>
                <a:ea typeface="Arial"/>
                <a:cs typeface="Arial"/>
                <a:sym typeface="Arial"/>
              </a:rPr>
              <a:t> and standards.</a:t>
            </a:r>
          </a:p>
          <a:p>
            <a:pPr lvl="0"/>
            <a:r>
              <a:rPr lang="fr-CA" sz="1100" b="0" i="0" u="none" strike="noStrike" cap="none" dirty="0" err="1">
                <a:solidFill>
                  <a:srgbClr val="000000"/>
                </a:solidFill>
                <a:effectLst/>
                <a:latin typeface="Arial"/>
                <a:ea typeface="Arial"/>
                <a:cs typeface="Arial"/>
                <a:sym typeface="Arial"/>
              </a:rPr>
              <a:t>Ecosystem-based</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analysis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requires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seamless</a:t>
            </a:r>
            <a:r>
              <a:rPr lang="fr-CA" sz="1100" b="0" i="0" u="none" strike="noStrike" cap="none" dirty="0">
                <a:solidFill>
                  <a:srgbClr val="000000"/>
                </a:solidFill>
                <a:effectLst/>
                <a:latin typeface="Arial"/>
                <a:ea typeface="Arial"/>
                <a:cs typeface="Arial"/>
                <a:sym typeface="Arial"/>
              </a:rPr>
              <a:t> sharing of data </a:t>
            </a:r>
            <a:r>
              <a:rPr lang="fr-CA" sz="1100" b="0" i="0" u="none" strike="noStrike" cap="none" dirty="0" err="1">
                <a:solidFill>
                  <a:srgbClr val="000000"/>
                </a:solidFill>
                <a:effectLst/>
                <a:latin typeface="Arial"/>
                <a:ea typeface="Arial"/>
                <a:cs typeface="Arial"/>
                <a:sym typeface="Arial"/>
              </a:rPr>
              <a:t>across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jurisdictions</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organizations</a:t>
            </a:r>
            <a:r>
              <a:rPr lang="fr-CA" sz="1100" b="0" i="0" u="none" strike="noStrike" cap="none" dirty="0">
                <a:solidFill>
                  <a:srgbClr val="000000"/>
                </a:solidFill>
                <a:effectLst/>
                <a:latin typeface="Arial"/>
                <a:ea typeface="Arial"/>
                <a:cs typeface="Arial"/>
                <a:sym typeface="Arial"/>
              </a:rPr>
              <a:t>.</a:t>
            </a:r>
          </a:p>
          <a:p>
            <a:pPr marL="139700" lvl="0" indent="0">
              <a:buNone/>
            </a:pPr>
            <a:endParaRPr lang="fr-CA" sz="1100" b="0" i="0" u="none" strike="noStrike" cap="none" dirty="0">
              <a:solidFill>
                <a:srgbClr val="000000"/>
              </a:solidFill>
              <a:effectLst/>
              <a:latin typeface="Arial"/>
              <a:ea typeface="Arial"/>
              <a:cs typeface="Arial"/>
              <a:sym typeface="Arial"/>
            </a:endParaRPr>
          </a:p>
          <a:p>
            <a:pPr marL="139700" lvl="0" indent="0">
              <a:buNone/>
            </a:pPr>
            <a:r>
              <a:rPr lang="fr-CA" sz="1100" b="0" i="0" u="none" strike="noStrike" cap="none" dirty="0">
                <a:solidFill>
                  <a:srgbClr val="000000"/>
                </a:solidFill>
                <a:effectLst/>
                <a:latin typeface="Arial"/>
                <a:ea typeface="Arial"/>
                <a:cs typeface="Arial"/>
                <a:sym typeface="Arial"/>
              </a:rPr>
              <a:t>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initiative </a:t>
            </a:r>
            <a:r>
              <a:rPr lang="fr-CA" sz="1100" b="0" i="0" u="none" strike="noStrike" cap="none" dirty="0" err="1">
                <a:solidFill>
                  <a:srgbClr val="000000"/>
                </a:solidFill>
                <a:effectLst/>
                <a:latin typeface="Arial"/>
                <a:ea typeface="Arial"/>
                <a:cs typeface="Arial"/>
                <a:sym typeface="Arial"/>
              </a:rPr>
              <a:t>enables</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a:solidFill>
                  <a:srgbClr val="000000"/>
                </a:solidFill>
                <a:effectLst/>
                <a:latin typeface="Arial"/>
                <a:ea typeface="Arial"/>
                <a:cs typeface="Arial"/>
                <a:sym typeface="Arial"/>
              </a:rPr>
              <a:t>monitoring, mitigation and management of </a:t>
            </a:r>
            <a:r>
              <a:rPr lang="fr-CA" sz="1100" b="1" i="0" u="none" strike="noStrike" cap="none" dirty="0" err="1">
                <a:solidFill>
                  <a:srgbClr val="000000"/>
                </a:solidFill>
                <a:effectLst/>
                <a:latin typeface="Arial"/>
                <a:ea typeface="Arial"/>
                <a:cs typeface="Arial"/>
                <a:sym typeface="Arial"/>
              </a:rPr>
              <a:t>climate</a:t>
            </a:r>
            <a:r>
              <a:rPr lang="fr-CA" sz="1100" b="1" i="0" u="none" strike="noStrike" cap="none" dirty="0">
                <a:solidFill>
                  <a:srgbClr val="000000"/>
                </a:solidFill>
                <a:effectLst/>
                <a:latin typeface="Arial"/>
                <a:ea typeface="Arial"/>
                <a:cs typeface="Arial"/>
                <a:sym typeface="Arial"/>
              </a:rPr>
              <a:t> change impacts </a:t>
            </a:r>
            <a:r>
              <a:rPr lang="fr-CA" sz="1100" b="0" i="0" u="none" strike="noStrike" cap="none" dirty="0">
                <a:solidFill>
                  <a:srgbClr val="000000"/>
                </a:solidFill>
                <a:effectLst/>
                <a:latin typeface="Arial"/>
                <a:ea typeface="Arial"/>
                <a:cs typeface="Arial"/>
                <a:sym typeface="Arial"/>
              </a:rPr>
              <a:t>as </a:t>
            </a:r>
            <a:r>
              <a:rPr lang="fr-CA" sz="1100" b="0" i="0" u="none" strike="noStrike" cap="none" dirty="0" err="1">
                <a:solidFill>
                  <a:srgbClr val="000000"/>
                </a:solidFill>
                <a:effectLst/>
                <a:latin typeface="Arial"/>
                <a:ea typeface="Arial"/>
                <a:cs typeface="Arial"/>
                <a:sym typeface="Arial"/>
              </a:rPr>
              <a:t>well</a:t>
            </a:r>
            <a:r>
              <a:rPr lang="fr-CA" sz="1100" b="0" i="0" u="none" strike="noStrike" cap="none" dirty="0">
                <a:solidFill>
                  <a:srgbClr val="000000"/>
                </a:solidFill>
                <a:effectLst/>
                <a:latin typeface="Arial"/>
                <a:ea typeface="Arial"/>
                <a:cs typeface="Arial"/>
                <a:sym typeface="Arial"/>
              </a:rPr>
              <a:t> as supports </a:t>
            </a:r>
            <a:r>
              <a:rPr lang="fr-CA" sz="1100" b="0" i="0" u="none" strike="noStrike" cap="none" dirty="0" err="1">
                <a:solidFill>
                  <a:srgbClr val="000000"/>
                </a:solidFill>
                <a:effectLst/>
                <a:latin typeface="Arial"/>
                <a:ea typeface="Arial"/>
                <a:cs typeface="Arial"/>
                <a:sym typeface="Arial"/>
              </a:rPr>
              <a:t>community</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resiliency</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Indigenous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reconciliation</a:t>
            </a:r>
            <a:r>
              <a:rPr lang="fr-CA" sz="1100" b="0" i="0" u="none" strike="noStrike" cap="none" dirty="0">
                <a:solidFill>
                  <a:srgbClr val="000000"/>
                </a:solidFill>
                <a:effectLst/>
                <a:latin typeface="Arial"/>
                <a:ea typeface="Arial"/>
                <a:cs typeface="Arial"/>
                <a:sym typeface="Arial"/>
              </a:rPr>
              <a:t>.</a:t>
            </a:r>
            <a:endParaRPr lang="fr-CA" sz="1200" b="0" i="0" u="none" strike="noStrike" cap="none" dirty="0">
              <a:solidFill>
                <a:srgbClr val="000000"/>
              </a:solidFill>
              <a:effectLst/>
              <a:latin typeface="Arial"/>
              <a:ea typeface="Arial"/>
              <a:cs typeface="Arial"/>
              <a:sym typeface="Arial"/>
            </a:endParaRPr>
          </a:p>
          <a:p>
            <a:pPr marL="628650" lvl="1" indent="-95250" algn="l" rtl="0">
              <a:spcBef>
                <a:spcPts val="360"/>
              </a:spcBef>
              <a:spcAft>
                <a:spcPts val="0"/>
              </a:spcAft>
              <a:buClr>
                <a:schemeClr val="dk1"/>
              </a:buClr>
              <a:buSzPts val="1200"/>
              <a:buFont typeface="Arial"/>
              <a:buNone/>
            </a:pPr>
            <a:endParaRPr sz="1200" i="0" dirty="0">
              <a:solidFill>
                <a:schemeClr val="dk1"/>
              </a:solidFill>
              <a:latin typeface="Calibri"/>
              <a:ea typeface="Calibri"/>
              <a:cs typeface="Calibri"/>
              <a:sym typeface="Calibri"/>
            </a:endParaRPr>
          </a:p>
        </p:txBody>
      </p:sp>
      <p:sp>
        <p:nvSpPr>
          <p:cNvPr id="153" name="Google Shape;153;g5e4e67c313_3_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Unicode MS" panose="020B0604020202020204" pitchFamily="34" charset="-128"/>
                <a:ea typeface="Arial Unicode MS" panose="020B0604020202020204" pitchFamily="34" charset="-128"/>
                <a:cs typeface="Arial Unicode MS" panose="020B0604020202020204" pitchFamily="34" charset="-128"/>
              </a:rPr>
              <a:t>17</a:t>
            </a:fld>
            <a:endParaRPr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11898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is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actively</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collaborating</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with</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stakeholders</a:t>
            </a:r>
            <a:r>
              <a:rPr lang="fr-CA" sz="1100" b="0" i="0" u="none" strike="noStrike" cap="none" dirty="0">
                <a:solidFill>
                  <a:srgbClr val="000000"/>
                </a:solidFill>
                <a:effectLst/>
                <a:latin typeface="Arial"/>
                <a:ea typeface="Arial"/>
                <a:cs typeface="Arial"/>
                <a:sym typeface="Arial"/>
              </a:rPr>
              <a:t> to </a:t>
            </a:r>
            <a:r>
              <a:rPr lang="fr-CA" sz="1100" b="0" i="0" u="none" strike="noStrike" cap="none" dirty="0" err="1">
                <a:solidFill>
                  <a:srgbClr val="000000"/>
                </a:solidFill>
                <a:effectLst/>
                <a:latin typeface="Arial"/>
                <a:ea typeface="Arial"/>
                <a:cs typeface="Arial"/>
                <a:sym typeface="Arial"/>
              </a:rPr>
              <a:t>create</a:t>
            </a:r>
            <a:r>
              <a:rPr lang="fr-CA" sz="1100" b="0" i="0" u="none" strike="noStrike" cap="none" dirty="0">
                <a:solidFill>
                  <a:srgbClr val="000000"/>
                </a:solidFill>
                <a:effectLst/>
                <a:latin typeface="Arial"/>
                <a:ea typeface="Arial"/>
                <a:cs typeface="Arial"/>
                <a:sym typeface="Arial"/>
              </a:rPr>
              <a:t> a </a:t>
            </a:r>
            <a:r>
              <a:rPr lang="fr-CA" sz="1100" b="0" i="0" u="none" strike="noStrike" cap="none" dirty="0" err="1">
                <a:solidFill>
                  <a:srgbClr val="000000"/>
                </a:solidFill>
                <a:effectLst/>
                <a:latin typeface="Arial"/>
                <a:ea typeface="Arial"/>
                <a:cs typeface="Arial"/>
                <a:sym typeface="Arial"/>
              </a:rPr>
              <a:t>seamless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multidimensional</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a:solidFill>
                  <a:srgbClr val="000000"/>
                </a:solidFill>
                <a:effectLst/>
                <a:latin typeface="Arial"/>
                <a:ea typeface="Arial"/>
                <a:cs typeface="Arial"/>
                <a:sym typeface="Arial"/>
              </a:rPr>
              <a:t>Digital </a:t>
            </a:r>
            <a:r>
              <a:rPr lang="fr-CA" sz="1100" b="1"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that</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will</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link</a:t>
            </a:r>
            <a:r>
              <a:rPr lang="fr-CA" sz="1100" b="0" i="0" u="none" strike="noStrike" cap="none" dirty="0">
                <a:solidFill>
                  <a:srgbClr val="000000"/>
                </a:solidFill>
                <a:effectLst/>
                <a:latin typeface="Arial"/>
                <a:ea typeface="Arial"/>
                <a:cs typeface="Arial"/>
                <a:sym typeface="Arial"/>
              </a:rPr>
              <a:t> the land, </a:t>
            </a:r>
            <a:r>
              <a:rPr lang="fr-CA" sz="1100" b="0" i="0" u="none" strike="noStrike" cap="none" dirty="0" err="1">
                <a:solidFill>
                  <a:srgbClr val="000000"/>
                </a:solidFill>
                <a:effectLst/>
                <a:latin typeface="Arial"/>
                <a:ea typeface="Arial"/>
                <a:cs typeface="Arial"/>
                <a:sym typeface="Arial"/>
              </a:rPr>
              <a:t>atmosphere</a:t>
            </a:r>
            <a:r>
              <a:rPr lang="fr-CA" sz="1100" b="0" i="0" u="none" strike="noStrike" cap="none" dirty="0">
                <a:solidFill>
                  <a:srgbClr val="000000"/>
                </a:solidFill>
                <a:effectLst/>
                <a:latin typeface="Arial"/>
                <a:ea typeface="Arial"/>
                <a:cs typeface="Arial"/>
                <a:sym typeface="Arial"/>
              </a:rPr>
              <a:t>, and marine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domains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within</a:t>
            </a:r>
            <a:r>
              <a:rPr lang="fr-CA" sz="1100" b="0" i="0" u="none" strike="noStrike" cap="none" dirty="0">
                <a:solidFill>
                  <a:srgbClr val="000000"/>
                </a:solidFill>
                <a:effectLst/>
                <a:latin typeface="Arial"/>
                <a:ea typeface="Arial"/>
                <a:cs typeface="Arial"/>
                <a:sym typeface="Arial"/>
              </a:rPr>
              <a:t> an </a:t>
            </a:r>
            <a:r>
              <a:rPr lang="fr-CA" sz="1100" b="0" i="0" u="none" strike="noStrike" cap="none" dirty="0" err="1">
                <a:solidFill>
                  <a:srgbClr val="000000"/>
                </a:solidFill>
                <a:effectLst/>
                <a:latin typeface="Arial"/>
                <a:ea typeface="Arial"/>
                <a:cs typeface="Arial"/>
                <a:sym typeface="Arial"/>
              </a:rPr>
              <a:t>integrated</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platform</a:t>
            </a:r>
            <a:r>
              <a:rPr lang="fr-CA" sz="1100" b="0" i="0" u="none" strike="noStrike" cap="none" dirty="0">
                <a:solidFill>
                  <a:srgbClr val="000000"/>
                </a:solidFill>
                <a:effectLst/>
                <a:latin typeface="Arial"/>
                <a:ea typeface="Arial"/>
                <a:cs typeface="Arial"/>
                <a:sym typeface="Arial"/>
              </a:rPr>
              <a:t>. </a:t>
            </a:r>
          </a:p>
          <a:p>
            <a:endParaRPr lang="fr-CA" sz="1100" b="0" i="0" u="none" strike="noStrike" cap="none" dirty="0">
              <a:solidFill>
                <a:srgbClr val="000000"/>
              </a:solidFill>
              <a:effectLst/>
              <a:latin typeface="Arial"/>
              <a:ea typeface="Arial"/>
              <a:cs typeface="Arial"/>
              <a:sym typeface="Arial"/>
            </a:endParaRPr>
          </a:p>
          <a:p>
            <a:r>
              <a:rPr lang="fr-CA" sz="1100" b="0" i="0" u="none" strike="noStrike" cap="none" dirty="0">
                <a:solidFill>
                  <a:srgbClr val="000000"/>
                </a:solidFill>
                <a:effectLst/>
                <a:latin typeface="Arial"/>
                <a:ea typeface="Arial"/>
                <a:cs typeface="Arial"/>
                <a:sym typeface="Arial"/>
              </a:rPr>
              <a:t>The dimensions </a:t>
            </a:r>
            <a:r>
              <a:rPr lang="fr-CA" sz="1100" b="0" i="0" u="none" strike="noStrike" cap="none" dirty="0" err="1">
                <a:solidFill>
                  <a:srgbClr val="000000"/>
                </a:solidFill>
                <a:effectLst/>
                <a:latin typeface="Arial"/>
                <a:ea typeface="Arial"/>
                <a:cs typeface="Arial"/>
                <a:sym typeface="Arial"/>
              </a:rPr>
              <a:t>will</a:t>
            </a:r>
            <a:r>
              <a:rPr lang="fr-CA" sz="1100" b="0" i="0" u="none" strike="noStrike" cap="none" dirty="0">
                <a:solidFill>
                  <a:srgbClr val="000000"/>
                </a:solidFill>
                <a:effectLst/>
                <a:latin typeface="Arial"/>
                <a:ea typeface="Arial"/>
                <a:cs typeface="Arial"/>
                <a:sym typeface="Arial"/>
              </a:rPr>
              <a:t> comprise </a:t>
            </a:r>
            <a:r>
              <a:rPr lang="fr-CA" sz="1100" b="1" i="0" u="none" strike="noStrike" cap="none" dirty="0">
                <a:solidFill>
                  <a:srgbClr val="000000"/>
                </a:solidFill>
                <a:effectLst/>
                <a:latin typeface="Arial"/>
                <a:ea typeface="Arial"/>
                <a:cs typeface="Arial"/>
                <a:sym typeface="Arial"/>
              </a:rPr>
              <a:t>location</a:t>
            </a:r>
            <a:r>
              <a:rPr lang="fr-CA" sz="1100" b="0" i="0" u="none" strike="noStrike" cap="none" dirty="0">
                <a:solidFill>
                  <a:srgbClr val="000000"/>
                </a:solidFill>
                <a:effectLst/>
                <a:latin typeface="Arial"/>
                <a:ea typeface="Arial"/>
                <a:cs typeface="Arial"/>
                <a:sym typeface="Arial"/>
              </a:rPr>
              <a:t> (X, Y, or </a:t>
            </a:r>
            <a:r>
              <a:rPr lang="fr-CA" sz="1100" b="0" i="0" u="none" strike="noStrike" cap="none" dirty="0" err="1">
                <a:solidFill>
                  <a:srgbClr val="000000"/>
                </a:solidFill>
                <a:effectLst/>
                <a:latin typeface="Arial"/>
                <a:ea typeface="Arial"/>
                <a:cs typeface="Arial"/>
                <a:sym typeface="Arial"/>
              </a:rPr>
              <a:t>other</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coordinates</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err="1">
                <a:solidFill>
                  <a:srgbClr val="000000"/>
                </a:solidFill>
                <a:effectLst/>
                <a:latin typeface="Arial"/>
                <a:ea typeface="Arial"/>
                <a:cs typeface="Arial"/>
                <a:sym typeface="Arial"/>
              </a:rPr>
              <a:t>elevation</a:t>
            </a:r>
            <a:r>
              <a:rPr lang="fr-CA" sz="1100" b="0" i="0" u="none" strike="noStrike" cap="none" dirty="0">
                <a:solidFill>
                  <a:srgbClr val="000000"/>
                </a:solidFill>
                <a:effectLst/>
                <a:latin typeface="Arial"/>
                <a:ea typeface="Arial"/>
                <a:cs typeface="Arial"/>
                <a:sym typeface="Arial"/>
              </a:rPr>
              <a:t>/</a:t>
            </a:r>
            <a:r>
              <a:rPr lang="fr-CA" sz="1100" b="0" i="0" u="none" strike="noStrike" cap="none" dirty="0" err="1">
                <a:solidFill>
                  <a:srgbClr val="000000"/>
                </a:solidFill>
                <a:effectLst/>
                <a:latin typeface="Arial"/>
                <a:ea typeface="Arial"/>
                <a:cs typeface="Arial"/>
                <a:sym typeface="Arial"/>
              </a:rPr>
              <a:t>bathymetry</a:t>
            </a:r>
            <a:r>
              <a:rPr lang="fr-CA" sz="1100" b="0" i="0" u="none" strike="noStrike" cap="none" dirty="0">
                <a:solidFill>
                  <a:srgbClr val="000000"/>
                </a:solidFill>
                <a:effectLst/>
                <a:latin typeface="Arial"/>
                <a:ea typeface="Arial"/>
                <a:cs typeface="Arial"/>
                <a:sym typeface="Arial"/>
              </a:rPr>
              <a:t>/altitude, </a:t>
            </a:r>
            <a:r>
              <a:rPr lang="fr-CA" sz="1100" b="1" i="0" u="none" strike="noStrike" cap="none" dirty="0">
                <a:solidFill>
                  <a:srgbClr val="000000"/>
                </a:solidFill>
                <a:effectLst/>
                <a:latin typeface="Arial"/>
                <a:ea typeface="Arial"/>
                <a:cs typeface="Arial"/>
                <a:sym typeface="Arial"/>
              </a:rPr>
              <a:t>time</a:t>
            </a:r>
            <a:r>
              <a:rPr lang="fr-CA" sz="1100" b="0" i="0" u="none" strike="noStrike" cap="none" dirty="0">
                <a:solidFill>
                  <a:srgbClr val="000000"/>
                </a:solidFill>
                <a:effectLst/>
                <a:latin typeface="Arial"/>
                <a:ea typeface="Arial"/>
                <a:cs typeface="Arial"/>
                <a:sym typeface="Arial"/>
              </a:rPr>
              <a:t>, science and information, and </a:t>
            </a:r>
            <a:r>
              <a:rPr lang="fr-CA" sz="1100" b="1" i="0" u="none" strike="noStrike" cap="none" dirty="0" err="1">
                <a:solidFill>
                  <a:srgbClr val="000000"/>
                </a:solidFill>
                <a:effectLst/>
                <a:latin typeface="Arial"/>
                <a:ea typeface="Arial"/>
                <a:cs typeface="Arial"/>
                <a:sym typeface="Arial"/>
              </a:rPr>
              <a:t>flows</a:t>
            </a:r>
            <a:r>
              <a:rPr lang="fr-CA" sz="1100" b="0" i="0" u="none" strike="noStrike" cap="none" dirty="0">
                <a:solidFill>
                  <a:srgbClr val="000000"/>
                </a:solidFill>
                <a:effectLst/>
                <a:latin typeface="Arial"/>
                <a:ea typeface="Arial"/>
                <a:cs typeface="Arial"/>
                <a:sym typeface="Arial"/>
              </a:rPr>
              <a:t> to </a:t>
            </a:r>
            <a:r>
              <a:rPr lang="fr-CA" sz="1100" b="0" i="0" u="none" strike="noStrike" cap="none" dirty="0" err="1">
                <a:solidFill>
                  <a:srgbClr val="000000"/>
                </a:solidFill>
                <a:effectLst/>
                <a:latin typeface="Arial"/>
                <a:ea typeface="Arial"/>
                <a:cs typeface="Arial"/>
                <a:sym typeface="Arial"/>
              </a:rPr>
              <a:t>measure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pathways</a:t>
            </a:r>
            <a:r>
              <a:rPr lang="fr-CA" sz="1100" b="0" i="0" u="none" strike="noStrike" cap="none" dirty="0">
                <a:solidFill>
                  <a:srgbClr val="000000"/>
                </a:solidFill>
                <a:effectLst/>
                <a:latin typeface="Arial"/>
                <a:ea typeface="Arial"/>
                <a:cs typeface="Arial"/>
                <a:sym typeface="Arial"/>
              </a:rPr>
              <a:t> and directions (</a:t>
            </a:r>
            <a:r>
              <a:rPr lang="fr-CA" sz="1100" b="0" i="0" u="none" strike="noStrike" cap="none" dirty="0" err="1">
                <a:solidFill>
                  <a:srgbClr val="000000"/>
                </a:solidFill>
                <a:effectLst/>
                <a:latin typeface="Arial"/>
                <a:ea typeface="Arial"/>
                <a:cs typeface="Arial"/>
                <a:sym typeface="Arial"/>
              </a:rPr>
              <a:t>e.g</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err="1">
                <a:solidFill>
                  <a:srgbClr val="000000"/>
                </a:solidFill>
                <a:effectLst/>
                <a:latin typeface="Arial"/>
                <a:ea typeface="Arial"/>
                <a:cs typeface="Arial"/>
                <a:sym typeface="Arial"/>
              </a:rPr>
              <a:t>currents</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a:solidFill>
                  <a:srgbClr val="000000"/>
                </a:solidFill>
                <a:effectLst/>
                <a:latin typeface="Arial"/>
                <a:ea typeface="Arial"/>
                <a:cs typeface="Arial"/>
                <a:sym typeface="Arial"/>
              </a:rPr>
              <a:t>migrations</a:t>
            </a:r>
            <a:r>
              <a:rPr lang="fr-CA" sz="1100" b="0" i="0" u="none" strike="noStrike" cap="none" dirty="0">
                <a:solidFill>
                  <a:srgbClr val="000000"/>
                </a:solidFill>
                <a:effectLst/>
                <a:latin typeface="Arial"/>
                <a:ea typeface="Arial"/>
                <a:cs typeface="Arial"/>
                <a:sym typeface="Arial"/>
              </a:rPr>
              <a:t>, icebergs, </a:t>
            </a:r>
            <a:r>
              <a:rPr lang="fr-CA" sz="1100" b="0" i="0" u="none" strike="noStrike" cap="none" dirty="0" err="1">
                <a:solidFill>
                  <a:srgbClr val="000000"/>
                </a:solidFill>
                <a:effectLst/>
                <a:latin typeface="Arial"/>
                <a:ea typeface="Arial"/>
                <a:cs typeface="Arial"/>
                <a:sym typeface="Arial"/>
              </a:rPr>
              <a:t>ice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flows</a:t>
            </a:r>
            <a:r>
              <a:rPr lang="fr-CA" sz="1100" b="0" i="0" u="none" strike="noStrike" cap="none" dirty="0">
                <a:solidFill>
                  <a:srgbClr val="000000"/>
                </a:solidFill>
                <a:effectLst/>
                <a:latin typeface="Arial"/>
                <a:ea typeface="Arial"/>
                <a:cs typeface="Arial"/>
                <a:sym typeface="Arial"/>
              </a:rPr>
              <a:t>, etc.).</a:t>
            </a:r>
          </a:p>
          <a:p>
            <a:pPr marL="139700" indent="0">
              <a:buNone/>
            </a:pPr>
            <a:endParaRPr lang="fr-FR" sz="1100" b="0" i="0" u="none" strike="noStrike" cap="none" dirty="0">
              <a:solidFill>
                <a:srgbClr val="000000"/>
              </a:solidFill>
              <a:effectLst/>
              <a:latin typeface="Arial"/>
              <a:ea typeface="Arial"/>
              <a:cs typeface="Arial"/>
              <a:sym typeface="Arial"/>
            </a:endParaRPr>
          </a:p>
          <a:p>
            <a:pPr marL="139700" indent="0">
              <a:buNone/>
            </a:pPr>
            <a:r>
              <a:rPr lang="fr-FR" sz="1100" b="0" i="0" u="none" strike="noStrike" cap="none" dirty="0">
                <a:solidFill>
                  <a:srgbClr val="000000"/>
                </a:solidFill>
                <a:effectLst/>
                <a:latin typeface="Arial"/>
                <a:ea typeface="Arial"/>
                <a:cs typeface="Arial"/>
                <a:sym typeface="Arial"/>
              </a:rPr>
              <a:t>------</a:t>
            </a:r>
          </a:p>
          <a:p>
            <a:pPr marL="139700" indent="0">
              <a:buNone/>
            </a:pPr>
            <a:endParaRPr lang="fr-FR" sz="1100" b="0" i="0" u="none" strike="noStrike" cap="none" dirty="0">
              <a:solidFill>
                <a:srgbClr val="000000"/>
              </a:solidFill>
              <a:effectLst/>
              <a:latin typeface="Arial"/>
              <a:ea typeface="Arial"/>
              <a:cs typeface="Arial"/>
              <a:sym typeface="Arial"/>
            </a:endParaRPr>
          </a:p>
          <a:p>
            <a:pPr marL="628650" lvl="1" indent="-95250" algn="l" rtl="0">
              <a:spcBef>
                <a:spcPts val="360"/>
              </a:spcBef>
              <a:spcAft>
                <a:spcPts val="0"/>
              </a:spcAft>
              <a:buClr>
                <a:schemeClr val="dk1"/>
              </a:buClr>
              <a:buSzPts val="1200"/>
              <a:buFont typeface="Arial"/>
              <a:buNone/>
            </a:pPr>
            <a:endParaRPr lang="en-CA" sz="1200" i="0" dirty="0">
              <a:solidFill>
                <a:schemeClr val="dk1"/>
              </a:solidFill>
              <a:latin typeface="Calibri"/>
              <a:ea typeface="Calibri"/>
              <a:cs typeface="Calibri"/>
              <a:sym typeface="Calibri"/>
            </a:endParaRPr>
          </a:p>
          <a:p>
            <a:pPr marL="628650" lvl="1" indent="-95250" algn="l" rtl="0">
              <a:spcBef>
                <a:spcPts val="360"/>
              </a:spcBef>
              <a:spcAft>
                <a:spcPts val="0"/>
              </a:spcAft>
              <a:buClr>
                <a:schemeClr val="dk1"/>
              </a:buClr>
              <a:buSzPts val="1200"/>
              <a:buFont typeface="Arial"/>
              <a:buNone/>
            </a:pPr>
            <a:r>
              <a:rPr lang="en-CA" sz="1200" i="0" dirty="0">
                <a:solidFill>
                  <a:schemeClr val="dk1"/>
                </a:solidFill>
                <a:latin typeface="Calibri"/>
                <a:ea typeface="Calibri"/>
                <a:cs typeface="Calibri"/>
                <a:sym typeface="Calibri"/>
              </a:rPr>
              <a:t>Six Dimensions are:</a:t>
            </a:r>
          </a:p>
          <a:p>
            <a:pPr marL="628650" lvl="1" indent="-95250" algn="l" rtl="0">
              <a:spcBef>
                <a:spcPts val="360"/>
              </a:spcBef>
              <a:spcAft>
                <a:spcPts val="0"/>
              </a:spcAft>
              <a:buClr>
                <a:schemeClr val="dk1"/>
              </a:buClr>
              <a:buSzPts val="1200"/>
              <a:buFont typeface="Arial"/>
              <a:buNone/>
            </a:pPr>
            <a:r>
              <a:rPr lang="en-CA" sz="1200" i="0" dirty="0">
                <a:solidFill>
                  <a:schemeClr val="dk1"/>
                </a:solidFill>
                <a:latin typeface="Calibri"/>
                <a:ea typeface="Calibri"/>
                <a:cs typeface="Calibri"/>
                <a:sym typeface="Calibri"/>
              </a:rPr>
              <a:t>X, Y, Z from numerous co-ordinate systems</a:t>
            </a:r>
          </a:p>
          <a:p>
            <a:pPr marL="628650" lvl="1" indent="-95250" algn="l" rtl="0">
              <a:spcBef>
                <a:spcPts val="360"/>
              </a:spcBef>
              <a:spcAft>
                <a:spcPts val="0"/>
              </a:spcAft>
              <a:buClr>
                <a:schemeClr val="dk1"/>
              </a:buClr>
              <a:buSzPts val="1200"/>
              <a:buFont typeface="Arial"/>
              <a:buNone/>
            </a:pPr>
            <a:r>
              <a:rPr lang="en-CA" sz="1200" i="0" dirty="0">
                <a:solidFill>
                  <a:schemeClr val="dk1"/>
                </a:solidFill>
                <a:latin typeface="Calibri"/>
                <a:ea typeface="Calibri"/>
                <a:cs typeface="Calibri"/>
                <a:sym typeface="Calibri"/>
              </a:rPr>
              <a:t>T</a:t>
            </a:r>
            <a:r>
              <a:rPr lang="en-CA" sz="1200" i="0" baseline="0" dirty="0">
                <a:solidFill>
                  <a:schemeClr val="dk1"/>
                </a:solidFill>
                <a:latin typeface="Calibri"/>
                <a:ea typeface="Calibri"/>
                <a:cs typeface="Calibri"/>
                <a:sym typeface="Calibri"/>
              </a:rPr>
              <a:t> - Time</a:t>
            </a:r>
          </a:p>
          <a:p>
            <a:pPr marL="628650" lvl="1" indent="-95250" algn="l" rtl="0">
              <a:spcBef>
                <a:spcPts val="360"/>
              </a:spcBef>
              <a:spcAft>
                <a:spcPts val="0"/>
              </a:spcAft>
              <a:buClr>
                <a:schemeClr val="dk1"/>
              </a:buClr>
              <a:buSzPts val="1200"/>
              <a:buFont typeface="Arial"/>
              <a:buNone/>
            </a:pPr>
            <a:r>
              <a:rPr lang="en-CA" sz="1200" i="0" dirty="0">
                <a:solidFill>
                  <a:schemeClr val="dk1"/>
                </a:solidFill>
                <a:latin typeface="Calibri"/>
                <a:ea typeface="Calibri"/>
                <a:cs typeface="Calibri"/>
                <a:sym typeface="Calibri"/>
              </a:rPr>
              <a:t>S</a:t>
            </a:r>
            <a:r>
              <a:rPr lang="en-CA" sz="1200" i="0" baseline="0" dirty="0">
                <a:solidFill>
                  <a:schemeClr val="dk1"/>
                </a:solidFill>
                <a:latin typeface="Calibri"/>
                <a:ea typeface="Calibri"/>
                <a:cs typeface="Calibri"/>
                <a:sym typeface="Calibri"/>
              </a:rPr>
              <a:t> – Science and literature</a:t>
            </a:r>
          </a:p>
          <a:p>
            <a:pPr marL="628650" lvl="1" indent="-95250" algn="l" rtl="0">
              <a:spcBef>
                <a:spcPts val="360"/>
              </a:spcBef>
              <a:spcAft>
                <a:spcPts val="0"/>
              </a:spcAft>
              <a:buClr>
                <a:schemeClr val="dk1"/>
              </a:buClr>
              <a:buSzPts val="1200"/>
              <a:buFont typeface="Arial"/>
              <a:buNone/>
            </a:pPr>
            <a:r>
              <a:rPr lang="en-CA" sz="1200" i="0" baseline="0" dirty="0">
                <a:solidFill>
                  <a:schemeClr val="dk1"/>
                </a:solidFill>
                <a:latin typeface="Calibri"/>
                <a:ea typeface="Calibri"/>
                <a:cs typeface="Calibri"/>
                <a:sym typeface="Calibri"/>
              </a:rPr>
              <a:t>V – Vectors of force and direction (currents, migration, ice)</a:t>
            </a:r>
            <a:endParaRPr lang="en-CA" sz="1200" i="0" dirty="0">
              <a:solidFill>
                <a:schemeClr val="dk1"/>
              </a:solidFill>
              <a:latin typeface="Calibri"/>
              <a:ea typeface="Calibri"/>
              <a:cs typeface="Calibri"/>
              <a:sym typeface="Calibri"/>
            </a:endParaRPr>
          </a:p>
          <a:p>
            <a:pPr marL="139700" indent="0">
              <a:buNone/>
            </a:pPr>
            <a:endParaRPr lang="fr-CA" sz="1100" b="0" i="0" u="none" strike="noStrike" cap="none" dirty="0">
              <a:solidFill>
                <a:srgbClr val="000000"/>
              </a:solidFill>
              <a:effectLst/>
              <a:latin typeface="Arial"/>
              <a:ea typeface="Arial"/>
              <a:cs typeface="Arial"/>
              <a:sym typeface="Arial"/>
            </a:endParaRPr>
          </a:p>
          <a:p>
            <a:pPr marL="139700" indent="0">
              <a:buNone/>
            </a:pPr>
            <a:endParaRPr lang="fr-CA"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38983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CA" dirty="0">
                <a:latin typeface="Calibri" panose="020F0502020204030204" pitchFamily="34" charset="0"/>
                <a:cs typeface="Calibri" panose="020F0502020204030204" pitchFamily="34" charset="0"/>
              </a:rPr>
              <a:t>The Arctic SDI is a collaborative initiative of the National Mapping Agencies of the eight Arctic nations with a goal to promote partner-based development of an Arctic Spatial Data Infrastructure (SDI). </a:t>
            </a:r>
          </a:p>
          <a:p>
            <a:pPr marL="0" lvl="0" indent="0" algn="l" rtl="0">
              <a:spcBef>
                <a:spcPts val="360"/>
              </a:spcBef>
              <a:spcAft>
                <a:spcPts val="0"/>
              </a:spcAft>
              <a:buNone/>
            </a:pPr>
            <a:endParaRPr lang="en-CA" dirty="0">
              <a:latin typeface="Calibri" panose="020F0502020204030204" pitchFamily="34" charset="0"/>
              <a:cs typeface="Calibri" panose="020F0502020204030204" pitchFamily="34" charset="0"/>
            </a:endParaRPr>
          </a:p>
          <a:p>
            <a:pPr marL="0" lvl="0" indent="0" algn="l" rtl="0">
              <a:spcBef>
                <a:spcPts val="360"/>
              </a:spcBef>
              <a:spcAft>
                <a:spcPts val="0"/>
              </a:spcAft>
              <a:buNone/>
            </a:pPr>
            <a:r>
              <a:rPr lang="en-CA" dirty="0">
                <a:latin typeface="Calibri" panose="020F0502020204030204" pitchFamily="34" charset="0"/>
                <a:cs typeface="Calibri" panose="020F0502020204030204" pitchFamily="34" charset="0"/>
              </a:rPr>
              <a:t>The foundation for the Arctic SDI is the legally non-binding “Memorandum of Understanding” (MOU).</a:t>
            </a:r>
          </a:p>
          <a:p>
            <a:pPr marL="0" lvl="0" indent="0" algn="l" rtl="0">
              <a:spcBef>
                <a:spcPts val="360"/>
              </a:spcBef>
              <a:spcAft>
                <a:spcPts val="0"/>
              </a:spcAft>
              <a:buNone/>
            </a:pPr>
            <a:endParaRPr lang="en-CA" dirty="0">
              <a:latin typeface="Calibri" panose="020F0502020204030204" pitchFamily="34" charset="0"/>
              <a:cs typeface="Calibri" panose="020F0502020204030204" pitchFamily="34" charset="0"/>
            </a:endParaRPr>
          </a:p>
          <a:p>
            <a:pPr marL="0" lvl="0" indent="0" algn="l" rtl="0">
              <a:spcBef>
                <a:spcPts val="360"/>
              </a:spcBef>
              <a:spcAft>
                <a:spcPts val="0"/>
              </a:spcAft>
              <a:buNone/>
            </a:pPr>
            <a:r>
              <a:rPr lang="en-CA" dirty="0">
                <a:latin typeface="Calibri" panose="020F0502020204030204" pitchFamily="34" charset="0"/>
                <a:cs typeface="Calibri" panose="020F0502020204030204" pitchFamily="34" charset="0"/>
              </a:rPr>
              <a:t>The aim of the Arctic SDI is to provide politicians, governments, policy makers, scientists, private enterprises and citizens in the Arctic with access to geographically related Arctic data, digital maps, analytics, change detection, predictive modeling and tools for northern and remote communities to facilitate monitoring and decision making. </a:t>
            </a:r>
          </a:p>
          <a:p>
            <a:pPr marL="0" lvl="0" indent="0" algn="l" rtl="0">
              <a:spcBef>
                <a:spcPts val="360"/>
              </a:spcBef>
              <a:spcAft>
                <a:spcPts val="0"/>
              </a:spcAft>
              <a:buNone/>
            </a:pPr>
            <a:endParaRPr lang="en-CA" dirty="0">
              <a:latin typeface="Calibri" panose="020F0502020204030204" pitchFamily="34" charset="0"/>
              <a:cs typeface="Calibri" panose="020F0502020204030204" pitchFamily="34" charset="0"/>
            </a:endParaRPr>
          </a:p>
          <a:p>
            <a:pPr marL="0" lvl="0" indent="0" algn="l" rtl="0">
              <a:spcBef>
                <a:spcPts val="360"/>
              </a:spcBef>
              <a:spcAft>
                <a:spcPts val="0"/>
              </a:spcAft>
              <a:buNone/>
            </a:pPr>
            <a:r>
              <a:rPr lang="en-CA" dirty="0">
                <a:latin typeface="Calibri" panose="020F0502020204030204" pitchFamily="34" charset="0"/>
                <a:cs typeface="Calibri" panose="020F0502020204030204" pitchFamily="34" charset="0"/>
              </a:rPr>
              <a:t>The Arctic SDI is endorsed by Global Affairs Canada.</a:t>
            </a:r>
          </a:p>
          <a:p>
            <a:pPr marL="0" lvl="0" indent="0" algn="l" rtl="0">
              <a:spcBef>
                <a:spcPts val="360"/>
              </a:spcBef>
              <a:spcAft>
                <a:spcPts val="0"/>
              </a:spcAft>
              <a:buNone/>
            </a:pPr>
            <a:endParaRPr dirty="0">
              <a:latin typeface="Calibri" panose="020F0502020204030204" pitchFamily="34" charset="0"/>
              <a:cs typeface="Calibri" panose="020F0502020204030204" pitchFamily="34" charset="0"/>
            </a:endParaRPr>
          </a:p>
        </p:txBody>
      </p:sp>
      <p:sp>
        <p:nvSpPr>
          <p:cNvPr id="53" name="Google Shape;5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Unicode MS" panose="020B0604020202020204" pitchFamily="34" charset="-128"/>
                <a:ea typeface="Arial Unicode MS" panose="020B0604020202020204" pitchFamily="34" charset="-128"/>
                <a:cs typeface="Arial Unicode MS" panose="020B0604020202020204" pitchFamily="34" charset="-128"/>
              </a:rPr>
              <a:t>5</a:t>
            </a:fld>
            <a:endParaRPr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640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r>
              <a:rPr lang="en-CA" sz="800" b="0" i="0" u="none" strike="noStrike" cap="none" dirty="0">
                <a:solidFill>
                  <a:srgbClr val="000000"/>
                </a:solidFill>
                <a:effectLst/>
                <a:latin typeface="Arial"/>
                <a:ea typeface="Arial"/>
                <a:cs typeface="Arial"/>
                <a:sym typeface="Arial"/>
              </a:rPr>
              <a:t>Two types of policies are required for a SDI context: strategic and operational policies. </a:t>
            </a:r>
          </a:p>
          <a:p>
            <a:pPr marL="139700" indent="0">
              <a:buNone/>
            </a:pPr>
            <a:endParaRPr lang="en-CA" sz="800" b="0" i="0" u="none" strike="noStrike" cap="none" dirty="0">
              <a:solidFill>
                <a:srgbClr val="000000"/>
              </a:solidFill>
              <a:effectLst/>
              <a:latin typeface="Arial"/>
              <a:ea typeface="Arial"/>
              <a:cs typeface="Arial"/>
              <a:sym typeface="Arial"/>
            </a:endParaRPr>
          </a:p>
          <a:p>
            <a:r>
              <a:rPr lang="en-CA" sz="800" b="0" i="0" u="none" strike="noStrike" cap="none" dirty="0">
                <a:solidFill>
                  <a:srgbClr val="000000"/>
                </a:solidFill>
                <a:effectLst/>
                <a:latin typeface="Arial"/>
                <a:ea typeface="Arial"/>
                <a:cs typeface="Arial"/>
                <a:sym typeface="Arial"/>
              </a:rPr>
              <a:t>Strategic policies create a formal structure within which the SDI initiative can develop. They encourage stakeholder commitment to participate in the development of and to use the infrastructure. </a:t>
            </a:r>
          </a:p>
          <a:p>
            <a:pPr marL="139700" indent="0">
              <a:buNone/>
            </a:pPr>
            <a:endParaRPr lang="en-CA" sz="800" b="0" i="0" u="none" strike="noStrike" cap="none" dirty="0">
              <a:solidFill>
                <a:srgbClr val="000000"/>
              </a:solidFill>
              <a:effectLst/>
              <a:latin typeface="Arial"/>
              <a:ea typeface="Arial"/>
              <a:cs typeface="Arial"/>
              <a:sym typeface="Arial"/>
            </a:endParaRPr>
          </a:p>
          <a:p>
            <a:r>
              <a:rPr lang="en-CA" sz="800" b="0" i="0" u="none" strike="noStrike" cap="none" dirty="0">
                <a:solidFill>
                  <a:srgbClr val="000000"/>
                </a:solidFill>
                <a:effectLst/>
                <a:latin typeface="Arial"/>
                <a:ea typeface="Arial"/>
                <a:cs typeface="Arial"/>
                <a:sym typeface="Arial"/>
              </a:rPr>
              <a:t>Operational policies address topics related to the lifecycle of spatial datasets (i.e., their collection, management, dissemination, and use), their delivery, access and use through the SDI, and the operation of the SDI. They are practical tools to build, access and use the infrastructure.</a:t>
            </a:r>
          </a:p>
          <a:p>
            <a:pPr marL="0" lvl="0" indent="0" algn="l" rtl="0">
              <a:lnSpc>
                <a:spcPct val="80000"/>
              </a:lnSpc>
              <a:spcBef>
                <a:spcPts val="225"/>
              </a:spcBef>
              <a:spcAft>
                <a:spcPts val="0"/>
              </a:spcAft>
              <a:buNone/>
            </a:pPr>
            <a:endParaRPr lang="en-CA" sz="400" i="1" u="none" dirty="0">
              <a:solidFill>
                <a:srgbClr val="C00000"/>
              </a:solidFill>
              <a:latin typeface="Calibri" panose="020F0502020204030204" pitchFamily="34" charset="0"/>
              <a:cs typeface="Calibri" panose="020F0502020204030204" pitchFamily="34" charset="0"/>
            </a:endParaRPr>
          </a:p>
          <a:p>
            <a:pPr marL="0" lvl="0" indent="0" algn="l" rtl="0">
              <a:lnSpc>
                <a:spcPct val="80000"/>
              </a:lnSpc>
              <a:spcBef>
                <a:spcPts val="225"/>
              </a:spcBef>
              <a:spcAft>
                <a:spcPts val="0"/>
              </a:spcAft>
              <a:buNone/>
            </a:pPr>
            <a:endParaRPr sz="750" i="1" u="none" dirty="0">
              <a:solidFill>
                <a:srgbClr val="C00000"/>
              </a:solidFill>
              <a:latin typeface="Calibri" panose="020F0502020204030204" pitchFamily="34" charset="0"/>
              <a:cs typeface="Calibri" panose="020F0502020204030204" pitchFamily="34" charset="0"/>
            </a:endParaRPr>
          </a:p>
        </p:txBody>
      </p:sp>
      <p:sp>
        <p:nvSpPr>
          <p:cNvPr id="75" name="Google Shape;7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Unicode MS" panose="020B0604020202020204" pitchFamily="34" charset="-128"/>
                <a:ea typeface="Arial Unicode MS" panose="020B0604020202020204" pitchFamily="34" charset="-128"/>
                <a:cs typeface="Arial Unicode MS" panose="020B0604020202020204" pitchFamily="34" charset="-128"/>
              </a:rPr>
              <a:t>6</a:t>
            </a:fld>
            <a:endParaRPr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906867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fr-CA" sz="1100" b="0" i="0" u="none" strike="noStrike" cap="none" dirty="0">
                <a:solidFill>
                  <a:srgbClr val="000000"/>
                </a:solidFill>
                <a:effectLst/>
                <a:latin typeface="Arial"/>
                <a:ea typeface="Arial"/>
                <a:cs typeface="Arial"/>
                <a:sym typeface="Arial"/>
              </a:rPr>
              <a:t>This initiative supports</a:t>
            </a:r>
            <a:r>
              <a:rPr lang="fr-CA" sz="1100" b="0" i="0" u="sng" strike="noStrike" cap="none" dirty="0">
                <a:solidFill>
                  <a:srgbClr val="000000"/>
                </a:solidFill>
                <a:effectLst/>
                <a:latin typeface="Arial"/>
                <a:ea typeface="Arial"/>
                <a:cs typeface="Arial"/>
                <a:sym typeface="Arial"/>
                <a:hlinkClick r:id="rId3"/>
              </a:rPr>
              <a:t> </a:t>
            </a:r>
            <a:r>
              <a:rPr lang="fr-CA" sz="1100" b="0" i="0" u="sng" strike="noStrike" cap="none" dirty="0" err="1">
                <a:solidFill>
                  <a:srgbClr val="000000"/>
                </a:solidFill>
                <a:effectLst/>
                <a:latin typeface="Arial"/>
                <a:ea typeface="Arial"/>
                <a:cs typeface="Arial"/>
                <a:sym typeface="Arial"/>
                <a:hlinkClick r:id="rId3"/>
              </a:rPr>
              <a:t>Arctic</a:t>
            </a:r>
            <a:r>
              <a:rPr lang="fr-CA" sz="1100" b="0" i="0" u="sng" strike="noStrike" cap="none" dirty="0">
                <a:solidFill>
                  <a:srgbClr val="000000"/>
                </a:solidFill>
                <a:effectLst/>
                <a:latin typeface="Arial"/>
                <a:ea typeface="Arial"/>
                <a:cs typeface="Arial"/>
                <a:sym typeface="Arial"/>
                <a:hlinkClick r:id="rId3"/>
              </a:rPr>
              <a:t> Council</a:t>
            </a:r>
            <a:r>
              <a:rPr lang="fr-CA" sz="1100" b="0" i="0" u="none" strike="noStrike" cap="none" dirty="0">
                <a:solidFill>
                  <a:srgbClr val="000000"/>
                </a:solidFill>
                <a:effectLst/>
                <a:latin typeface="Arial"/>
                <a:ea typeface="Arial"/>
                <a:cs typeface="Arial"/>
                <a:sym typeface="Arial"/>
              </a:rPr>
              <a:t> (AC) </a:t>
            </a:r>
            <a:r>
              <a:rPr lang="fr-CA" sz="1100" b="0" i="0" u="none" strike="noStrike" cap="none" dirty="0" err="1">
                <a:solidFill>
                  <a:srgbClr val="000000"/>
                </a:solidFill>
                <a:effectLst/>
                <a:latin typeface="Arial"/>
                <a:ea typeface="Arial"/>
                <a:cs typeface="Arial"/>
                <a:sym typeface="Arial"/>
              </a:rPr>
              <a:t>priorities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where</a:t>
            </a:r>
            <a:r>
              <a:rPr lang="fr-CA" sz="1100" b="0" i="0" u="none" strike="noStrike" cap="none" dirty="0">
                <a:solidFill>
                  <a:srgbClr val="000000"/>
                </a:solidFill>
                <a:effectLst/>
                <a:latin typeface="Arial"/>
                <a:ea typeface="Arial"/>
                <a:cs typeface="Arial"/>
                <a:sym typeface="Arial"/>
              </a:rPr>
              <a:t> joint </a:t>
            </a:r>
            <a:r>
              <a:rPr lang="fr-CA" sz="1100" b="0" i="0" u="none" strike="noStrike" cap="none" dirty="0" err="1">
                <a:solidFill>
                  <a:srgbClr val="000000"/>
                </a:solidFill>
                <a:effectLst/>
                <a:latin typeface="Arial"/>
                <a:ea typeface="Arial"/>
                <a:cs typeface="Arial"/>
                <a:sym typeface="Arial"/>
              </a:rPr>
              <a:t>projects</a:t>
            </a:r>
            <a:r>
              <a:rPr lang="fr-CA" sz="1100" b="0" i="0" u="none" strike="noStrike" cap="none" dirty="0">
                <a:solidFill>
                  <a:srgbClr val="000000"/>
                </a:solidFill>
                <a:effectLst/>
                <a:latin typeface="Arial"/>
                <a:ea typeface="Arial"/>
                <a:cs typeface="Arial"/>
                <a:sym typeface="Arial"/>
              </a:rPr>
              <a:t> and engagement </a:t>
            </a:r>
            <a:r>
              <a:rPr lang="fr-CA" sz="1100" b="0" i="0" u="none" strike="noStrike" cap="none" dirty="0" err="1">
                <a:solidFill>
                  <a:srgbClr val="000000"/>
                </a:solidFill>
                <a:effectLst/>
                <a:latin typeface="Arial"/>
                <a:ea typeface="Arial"/>
                <a:cs typeface="Arial"/>
                <a:sym typeface="Arial"/>
              </a:rPr>
              <a:t>activities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were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initiated</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with</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Council </a:t>
            </a:r>
            <a:r>
              <a:rPr lang="fr-CA" sz="1100" b="0" i="0" u="none" strike="noStrike" cap="none" dirty="0" err="1">
                <a:solidFill>
                  <a:srgbClr val="000000"/>
                </a:solidFill>
                <a:effectLst/>
                <a:latin typeface="Arial"/>
                <a:ea typeface="Arial"/>
                <a:cs typeface="Arial"/>
                <a:sym typeface="Arial"/>
              </a:rPr>
              <a:t>Secretariat</a:t>
            </a:r>
            <a:r>
              <a:rPr lang="fr-CA" sz="1100" b="0" i="0" u="none" strike="noStrike" cap="none" dirty="0">
                <a:solidFill>
                  <a:srgbClr val="000000"/>
                </a:solidFill>
                <a:effectLst/>
                <a:latin typeface="Arial"/>
                <a:ea typeface="Arial"/>
                <a:cs typeface="Arial"/>
                <a:sym typeface="Arial"/>
              </a:rPr>
              <a:t>, </a:t>
            </a:r>
            <a:r>
              <a:rPr lang="fr-CA" sz="1100" b="0" i="0" u="sng" strike="noStrike" cap="none" dirty="0" err="1">
                <a:solidFill>
                  <a:srgbClr val="000000"/>
                </a:solidFill>
                <a:effectLst/>
                <a:latin typeface="Arial"/>
                <a:ea typeface="Arial"/>
                <a:cs typeface="Arial"/>
                <a:sym typeface="Arial"/>
                <a:hlinkClick r:id="rId4"/>
              </a:rPr>
              <a:t>Working</a:t>
            </a:r>
            <a:r>
              <a:rPr lang="fr-CA" sz="1100" b="0" i="0" u="sng" strike="noStrike" cap="none" dirty="0">
                <a:solidFill>
                  <a:srgbClr val="000000"/>
                </a:solidFill>
                <a:effectLst/>
                <a:latin typeface="Arial"/>
                <a:ea typeface="Arial"/>
                <a:cs typeface="Arial"/>
                <a:sym typeface="Arial"/>
                <a:hlinkClick r:id="rId4"/>
              </a:rPr>
              <a:t> Groups </a:t>
            </a:r>
            <a:r>
              <a:rPr lang="fr-CA" sz="1100" b="0" i="0" u="none" strike="noStrike" cap="none" dirty="0">
                <a:solidFill>
                  <a:srgbClr val="000000"/>
                </a:solidFill>
                <a:effectLst/>
                <a:latin typeface="Arial"/>
                <a:ea typeface="Arial"/>
                <a:cs typeface="Arial"/>
                <a:sym typeface="Arial"/>
              </a:rPr>
              <a:t>and </a:t>
            </a:r>
            <a:r>
              <a:rPr lang="fr-CA" sz="1100" b="0" i="0" u="sng" strike="noStrike" cap="none" dirty="0">
                <a:solidFill>
                  <a:srgbClr val="000000"/>
                </a:solidFill>
                <a:effectLst/>
                <a:latin typeface="Arial"/>
                <a:ea typeface="Arial"/>
                <a:cs typeface="Arial"/>
                <a:sym typeface="Arial"/>
                <a:hlinkClick r:id="rId5"/>
              </a:rPr>
              <a:t>Permanent Participants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representing</a:t>
            </a:r>
            <a:r>
              <a:rPr lang="fr-CA" sz="1100" b="0" i="0" u="none" strike="noStrike" cap="none" dirty="0">
                <a:solidFill>
                  <a:srgbClr val="000000"/>
                </a:solidFill>
                <a:effectLst/>
                <a:latin typeface="Arial"/>
                <a:ea typeface="Arial"/>
                <a:cs typeface="Arial"/>
                <a:sym typeface="Arial"/>
              </a:rPr>
              <a:t> the six </a:t>
            </a:r>
            <a:r>
              <a:rPr lang="fr-CA" sz="1100" b="0" i="0" u="none" strike="noStrike" cap="none" dirty="0" err="1">
                <a:solidFill>
                  <a:srgbClr val="000000"/>
                </a:solidFill>
                <a:effectLst/>
                <a:latin typeface="Arial"/>
                <a:ea typeface="Arial"/>
                <a:cs typeface="Arial"/>
                <a:sym typeface="Arial"/>
              </a:rPr>
              <a:t>circumpolar</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Indigenous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organizations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is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recognized</a:t>
            </a:r>
            <a:r>
              <a:rPr lang="fr-CA" sz="1100" b="0" i="0" u="none" strike="noStrike" cap="none" dirty="0">
                <a:solidFill>
                  <a:srgbClr val="000000"/>
                </a:solidFill>
                <a:effectLst/>
                <a:latin typeface="Arial"/>
                <a:ea typeface="Arial"/>
                <a:cs typeface="Arial"/>
                <a:sym typeface="Arial"/>
              </a:rPr>
              <a:t> by Senior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Officials</a:t>
            </a:r>
            <a:r>
              <a:rPr lang="fr-CA" sz="1100" b="0" i="0" u="none" strike="noStrike" cap="none" dirty="0">
                <a:solidFill>
                  <a:srgbClr val="000000"/>
                </a:solidFill>
                <a:effectLst/>
                <a:latin typeface="Arial"/>
                <a:ea typeface="Arial"/>
                <a:cs typeface="Arial"/>
                <a:sym typeface="Arial"/>
              </a:rPr>
              <a:t> for </a:t>
            </a:r>
            <a:r>
              <a:rPr lang="fr-CA" sz="1100" b="0" i="0" u="none" strike="noStrike" cap="none" dirty="0" err="1">
                <a:solidFill>
                  <a:srgbClr val="000000"/>
                </a:solidFill>
                <a:effectLst/>
                <a:latin typeface="Arial"/>
                <a:ea typeface="Arial"/>
                <a:cs typeface="Arial"/>
                <a:sym typeface="Arial"/>
              </a:rPr>
              <a:t>improving</a:t>
            </a:r>
            <a:r>
              <a:rPr lang="fr-CA" sz="1100" b="0" i="0" u="none" strike="noStrike" cap="none" dirty="0">
                <a:solidFill>
                  <a:srgbClr val="000000"/>
                </a:solidFill>
                <a:effectLst/>
                <a:latin typeface="Arial"/>
                <a:ea typeface="Arial"/>
                <a:cs typeface="Arial"/>
                <a:sym typeface="Arial"/>
              </a:rPr>
              <a:t> data </a:t>
            </a:r>
            <a:r>
              <a:rPr lang="fr-CA" sz="1100" b="0" i="0" u="none" strike="noStrike" cap="none" dirty="0" err="1">
                <a:solidFill>
                  <a:srgbClr val="000000"/>
                </a:solidFill>
                <a:effectLst/>
                <a:latin typeface="Arial"/>
                <a:ea typeface="Arial"/>
                <a:cs typeface="Arial"/>
                <a:sym typeface="Arial"/>
              </a:rPr>
              <a:t>integration</a:t>
            </a:r>
            <a:r>
              <a:rPr lang="fr-CA" sz="1100" b="0" i="0" u="none" strike="noStrike" cap="none" dirty="0">
                <a:solidFill>
                  <a:srgbClr val="000000"/>
                </a:solidFill>
                <a:effectLst/>
                <a:latin typeface="Arial"/>
                <a:ea typeface="Arial"/>
                <a:cs typeface="Arial"/>
                <a:sym typeface="Arial"/>
              </a:rPr>
              <a:t>, sharing and </a:t>
            </a:r>
            <a:r>
              <a:rPr lang="fr-CA" sz="1100" b="0" i="0" u="none" strike="noStrike" cap="none" dirty="0" err="1">
                <a:solidFill>
                  <a:srgbClr val="000000"/>
                </a:solidFill>
                <a:effectLst/>
                <a:latin typeface="Arial"/>
                <a:ea typeface="Arial"/>
                <a:cs typeface="Arial"/>
                <a:sym typeface="Arial"/>
              </a:rPr>
              <a:t>analysis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across</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a:t>
            </a:r>
          </a:p>
          <a:p>
            <a:pPr marL="0" lvl="0" indent="0" algn="l" rtl="0">
              <a:spcBef>
                <a:spcPts val="360"/>
              </a:spcBef>
              <a:spcAft>
                <a:spcPts val="0"/>
              </a:spcAft>
              <a:buNone/>
            </a:pPr>
            <a:endParaRPr lang="fr-CA" sz="1100" b="0" i="0" u="none" strike="noStrike" cap="none" dirty="0">
              <a:solidFill>
                <a:srgbClr val="000000"/>
              </a:solidFill>
              <a:effectLst/>
              <a:latin typeface="Arial"/>
              <a:cs typeface="Arial"/>
              <a:sym typeface="Arial"/>
            </a:endParaRPr>
          </a:p>
          <a:p>
            <a:pPr marL="0" lvl="0" indent="0" algn="l" rtl="0">
              <a:spcBef>
                <a:spcPts val="360"/>
              </a:spcBef>
              <a:spcAft>
                <a:spcPts val="0"/>
              </a:spcAft>
              <a:buNone/>
            </a:pPr>
            <a:r>
              <a:rPr lang="fr-CA" sz="1100" b="0" i="0" u="none" strike="noStrike" cap="none" dirty="0">
                <a:solidFill>
                  <a:srgbClr val="000000"/>
                </a:solidFill>
                <a:effectLst/>
                <a:latin typeface="Arial"/>
                <a:cs typeface="Arial"/>
                <a:sym typeface="Arial"/>
              </a:rPr>
              <a:t>Note</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Indigenous</a:t>
            </a:r>
            <a:r>
              <a:rPr lang="fr-CA" sz="1100" b="0" i="0" u="none" strike="noStrike" cap="none" baseline="0" dirty="0">
                <a:solidFill>
                  <a:srgbClr val="000000"/>
                </a:solidFill>
                <a:effectLst/>
                <a:latin typeface="Arial"/>
                <a:cs typeface="Arial"/>
                <a:sym typeface="Arial"/>
              </a:rPr>
              <a:t> Permanent Participants and </a:t>
            </a:r>
            <a:r>
              <a:rPr lang="fr-CA" sz="1100" b="0" i="0" u="none" strike="noStrike" cap="none" baseline="0" dirty="0" err="1">
                <a:solidFill>
                  <a:srgbClr val="000000"/>
                </a:solidFill>
                <a:effectLst/>
                <a:latin typeface="Arial"/>
                <a:cs typeface="Arial"/>
                <a:sym typeface="Arial"/>
              </a:rPr>
              <a:t>Federal</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Departments</a:t>
            </a:r>
            <a:r>
              <a:rPr lang="fr-CA" sz="1100" b="0" i="0" u="none" strike="noStrike" cap="none" baseline="0" dirty="0">
                <a:solidFill>
                  <a:srgbClr val="000000"/>
                </a:solidFill>
                <a:effectLst/>
                <a:latin typeface="Arial"/>
                <a:cs typeface="Arial"/>
                <a:sym typeface="Arial"/>
              </a:rPr>
              <a:t>.  Note </a:t>
            </a:r>
            <a:r>
              <a:rPr lang="fr-CA" sz="1100" b="0" i="0" u="none" strike="noStrike" cap="none" baseline="0" dirty="0" err="1">
                <a:solidFill>
                  <a:srgbClr val="000000"/>
                </a:solidFill>
                <a:effectLst/>
                <a:latin typeface="Arial"/>
                <a:cs typeface="Arial"/>
                <a:sym typeface="Arial"/>
              </a:rPr>
              <a:t>there</a:t>
            </a:r>
            <a:r>
              <a:rPr lang="fr-CA" sz="1100" b="0" i="0" u="none" strike="noStrike" cap="none" baseline="0" dirty="0">
                <a:solidFill>
                  <a:srgbClr val="000000"/>
                </a:solidFill>
                <a:effectLst/>
                <a:latin typeface="Arial"/>
                <a:cs typeface="Arial"/>
                <a:sym typeface="Arial"/>
              </a:rPr>
              <a:t> are </a:t>
            </a:r>
            <a:r>
              <a:rPr lang="fr-CA" sz="1100" b="0" i="0" u="none" strike="noStrike" cap="none" baseline="0" dirty="0" err="1">
                <a:solidFill>
                  <a:srgbClr val="000000"/>
                </a:solidFill>
                <a:effectLst/>
                <a:latin typeface="Arial"/>
                <a:cs typeface="Arial"/>
                <a:sym typeface="Arial"/>
              </a:rPr>
              <a:t>hidden</a:t>
            </a:r>
            <a:r>
              <a:rPr lang="fr-CA" sz="1100" b="0" i="0" u="none" strike="noStrike" cap="none" baseline="0" dirty="0">
                <a:solidFill>
                  <a:srgbClr val="000000"/>
                </a:solidFill>
                <a:effectLst/>
                <a:latin typeface="Arial"/>
                <a:cs typeface="Arial"/>
                <a:sym typeface="Arial"/>
              </a:rPr>
              <a:t> linkages </a:t>
            </a:r>
            <a:r>
              <a:rPr lang="fr-CA" sz="1100" b="0" i="0" u="none" strike="noStrike" cap="none" baseline="0" dirty="0" err="1">
                <a:solidFill>
                  <a:srgbClr val="000000"/>
                </a:solidFill>
                <a:effectLst/>
                <a:latin typeface="Arial"/>
                <a:cs typeface="Arial"/>
                <a:sym typeface="Arial"/>
              </a:rPr>
              <a:t>with</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Academic</a:t>
            </a:r>
            <a:r>
              <a:rPr lang="fr-CA" sz="1100" b="0" i="0" u="none" strike="noStrike" cap="none" baseline="0" dirty="0">
                <a:solidFill>
                  <a:srgbClr val="000000"/>
                </a:solidFill>
                <a:effectLst/>
                <a:latin typeface="Arial"/>
                <a:cs typeface="Arial"/>
                <a:sym typeface="Arial"/>
              </a:rPr>
              <a:t> or Scientific bodies </a:t>
            </a:r>
            <a:r>
              <a:rPr lang="fr-CA" sz="1100" b="0" i="0" u="none" strike="noStrike" cap="none" baseline="0" dirty="0" err="1">
                <a:solidFill>
                  <a:srgbClr val="000000"/>
                </a:solidFill>
                <a:effectLst/>
                <a:latin typeface="Arial"/>
                <a:cs typeface="Arial"/>
                <a:sym typeface="Arial"/>
              </a:rPr>
              <a:t>including</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Sustaining</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Arctic</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Observing</a:t>
            </a:r>
            <a:r>
              <a:rPr lang="fr-CA" sz="1100" b="0" i="0" u="none" strike="noStrike" cap="none" baseline="0" dirty="0">
                <a:solidFill>
                  <a:srgbClr val="000000"/>
                </a:solidFill>
                <a:effectLst/>
                <a:latin typeface="Arial"/>
                <a:cs typeface="Arial"/>
                <a:sym typeface="Arial"/>
              </a:rPr>
              <a:t> Networks, </a:t>
            </a:r>
            <a:r>
              <a:rPr lang="fr-CA" sz="1100" b="0" i="0" u="none" strike="noStrike" cap="none" baseline="0" dirty="0" err="1">
                <a:solidFill>
                  <a:srgbClr val="000000"/>
                </a:solidFill>
                <a:effectLst/>
                <a:latin typeface="Arial"/>
                <a:cs typeface="Arial"/>
                <a:sym typeface="Arial"/>
              </a:rPr>
              <a:t>Arctic</a:t>
            </a:r>
            <a:r>
              <a:rPr lang="fr-CA" sz="1100" b="0" i="0" u="none" strike="noStrike" cap="none" baseline="0" dirty="0">
                <a:solidFill>
                  <a:srgbClr val="000000"/>
                </a:solidFill>
                <a:effectLst/>
                <a:latin typeface="Arial"/>
                <a:cs typeface="Arial"/>
                <a:sym typeface="Arial"/>
              </a:rPr>
              <a:t> Data </a:t>
            </a:r>
            <a:r>
              <a:rPr lang="fr-CA" sz="1100" b="0" i="0" u="none" strike="noStrike" cap="none" baseline="0" dirty="0" err="1">
                <a:solidFill>
                  <a:srgbClr val="000000"/>
                </a:solidFill>
                <a:effectLst/>
                <a:latin typeface="Arial"/>
                <a:cs typeface="Arial"/>
                <a:sym typeface="Arial"/>
              </a:rPr>
              <a:t>Committee</a:t>
            </a:r>
            <a:r>
              <a:rPr lang="fr-CA" sz="1100" b="0" i="0" u="none" strike="noStrike" cap="none" baseline="0" dirty="0">
                <a:solidFill>
                  <a:srgbClr val="000000"/>
                </a:solidFill>
                <a:effectLst/>
                <a:latin typeface="Arial"/>
                <a:cs typeface="Arial"/>
                <a:sym typeface="Arial"/>
              </a:rPr>
              <a:t> and </a:t>
            </a:r>
            <a:r>
              <a:rPr lang="fr-CA" sz="1100" b="0" i="0" u="none" strike="noStrike" cap="none" baseline="0" dirty="0" err="1">
                <a:solidFill>
                  <a:srgbClr val="000000"/>
                </a:solidFill>
                <a:effectLst/>
                <a:latin typeface="Arial"/>
                <a:cs typeface="Arial"/>
                <a:sym typeface="Arial"/>
              </a:rPr>
              <a:t>various</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other</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scientific</a:t>
            </a:r>
            <a:r>
              <a:rPr lang="fr-CA" sz="1100" b="0" i="0" u="none" strike="noStrike" cap="none" baseline="0" dirty="0">
                <a:solidFill>
                  <a:srgbClr val="000000"/>
                </a:solidFill>
                <a:effectLst/>
                <a:latin typeface="Arial"/>
                <a:cs typeface="Arial"/>
                <a:sym typeface="Arial"/>
              </a:rPr>
              <a:t> </a:t>
            </a:r>
            <a:r>
              <a:rPr lang="fr-CA" sz="1100" b="0" i="0" u="none" strike="noStrike" cap="none" baseline="0" dirty="0" err="1">
                <a:solidFill>
                  <a:srgbClr val="000000"/>
                </a:solidFill>
                <a:effectLst/>
                <a:latin typeface="Arial"/>
                <a:cs typeface="Arial"/>
                <a:sym typeface="Arial"/>
              </a:rPr>
              <a:t>domains</a:t>
            </a:r>
            <a:r>
              <a:rPr lang="fr-CA" sz="1100" b="0" i="0" u="none" strike="noStrike" cap="none" baseline="0" dirty="0">
                <a:solidFill>
                  <a:srgbClr val="000000"/>
                </a:solidFill>
                <a:effectLst/>
                <a:latin typeface="Arial"/>
                <a:cs typeface="Arial"/>
                <a:sym typeface="Arial"/>
              </a:rPr>
              <a:t>. </a:t>
            </a:r>
            <a:endParaRPr dirty="0">
              <a:latin typeface="Calibri" panose="020F0502020204030204" pitchFamily="34" charset="0"/>
              <a:cs typeface="Calibri" panose="020F0502020204030204" pitchFamily="34" charset="0"/>
            </a:endParaRPr>
          </a:p>
        </p:txBody>
      </p:sp>
      <p:sp>
        <p:nvSpPr>
          <p:cNvPr id="53" name="Google Shape;5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Unicode MS" panose="020B0604020202020204" pitchFamily="34" charset="-128"/>
                <a:ea typeface="Arial Unicode MS" panose="020B0604020202020204" pitchFamily="34" charset="-128"/>
                <a:cs typeface="Arial Unicode MS" panose="020B0604020202020204" pitchFamily="34" charset="-128"/>
              </a:rPr>
              <a:t>7</a:t>
            </a:fld>
            <a:endParaRPr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071002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spcBef>
                <a:spcPct val="0"/>
              </a:spcBef>
              <a:buNone/>
            </a:pPr>
            <a:r>
              <a:rPr lang="en-CA" sz="1100" dirty="0">
                <a:latin typeface="Calibri" charset="0"/>
              </a:rPr>
              <a:t>Arctic SDI is being developed as a “</a:t>
            </a:r>
            <a:r>
              <a:rPr lang="en-CA" sz="1100" b="1" dirty="0">
                <a:latin typeface="Calibri" charset="0"/>
              </a:rPr>
              <a:t>system of systems</a:t>
            </a:r>
            <a:r>
              <a:rPr lang="en-CA" sz="1100" dirty="0">
                <a:latin typeface="Calibri" charset="0"/>
              </a:rPr>
              <a:t>” to improve access to standardised</a:t>
            </a:r>
          </a:p>
          <a:p>
            <a:pPr marL="139700" indent="0">
              <a:spcBef>
                <a:spcPct val="0"/>
              </a:spcBef>
              <a:buNone/>
            </a:pPr>
            <a:r>
              <a:rPr lang="en-CA" sz="1100" dirty="0">
                <a:latin typeface="Calibri" charset="0"/>
              </a:rPr>
              <a:t> geospatial data services delivered by local, national, regional and global providers! </a:t>
            </a:r>
          </a:p>
          <a:p>
            <a:pPr marL="139700" indent="0">
              <a:buNone/>
            </a:pPr>
            <a:endParaRPr lang="fr-CA" sz="1100" b="0" i="0" u="none" strike="noStrike" cap="none" dirty="0">
              <a:solidFill>
                <a:srgbClr val="000000"/>
              </a:solidFill>
              <a:effectLst/>
              <a:latin typeface="Arial"/>
              <a:ea typeface="Arial"/>
              <a:cs typeface="Arial"/>
              <a:sym typeface="Arial"/>
            </a:endParaRPr>
          </a:p>
          <a:p>
            <a:pPr marL="139700" indent="0">
              <a:buNone/>
            </a:pPr>
            <a:r>
              <a:rPr lang="fr-CA" sz="1100" b="0" i="0" u="none" strike="noStrike" cap="none" dirty="0">
                <a:solidFill>
                  <a:srgbClr val="000000"/>
                </a:solidFill>
                <a:effectLst/>
                <a:latin typeface="Arial"/>
                <a:ea typeface="Arial"/>
                <a:cs typeface="Arial"/>
                <a:sym typeface="Arial"/>
              </a:rPr>
              <a:t>●</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working</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with</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organizations</a:t>
            </a:r>
            <a:r>
              <a:rPr lang="fr-CA" sz="1100" b="0" i="0" u="none" strike="noStrike" cap="none" dirty="0">
                <a:solidFill>
                  <a:srgbClr val="000000"/>
                </a:solidFill>
                <a:effectLst/>
                <a:latin typeface="Arial"/>
                <a:ea typeface="Arial"/>
                <a:cs typeface="Arial"/>
                <a:sym typeface="Arial"/>
              </a:rPr>
              <a:t> to </a:t>
            </a:r>
            <a:r>
              <a:rPr lang="fr-CA" sz="1100" b="0" i="0" u="none" strike="noStrike" cap="none" dirty="0" err="1">
                <a:solidFill>
                  <a:srgbClr val="000000"/>
                </a:solidFill>
                <a:effectLst/>
                <a:latin typeface="Arial"/>
                <a:ea typeface="Arial"/>
                <a:cs typeface="Arial"/>
                <a:sym typeface="Arial"/>
              </a:rPr>
              <a:t>make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their</a:t>
            </a:r>
            <a:r>
              <a:rPr lang="fr-CA" sz="1100" b="0" i="0" u="none" strike="noStrike" cap="none" dirty="0">
                <a:solidFill>
                  <a:srgbClr val="000000"/>
                </a:solidFill>
                <a:effectLst/>
                <a:latin typeface="Arial"/>
                <a:ea typeface="Arial"/>
                <a:cs typeface="Arial"/>
                <a:sym typeface="Arial"/>
              </a:rPr>
              <a:t> data </a:t>
            </a:r>
            <a:r>
              <a:rPr lang="fr-CA" sz="1100" b="0" i="0" u="none" strike="noStrike" cap="none" dirty="0" err="1">
                <a:solidFill>
                  <a:srgbClr val="000000"/>
                </a:solidFill>
                <a:effectLst/>
                <a:latin typeface="Arial"/>
                <a:ea typeface="Arial"/>
                <a:cs typeface="Arial"/>
                <a:sym typeface="Arial"/>
              </a:rPr>
              <a:t>available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with</a:t>
            </a:r>
            <a:r>
              <a:rPr lang="fr-CA" sz="1100" b="0" i="0" u="none" strike="noStrike" cap="none" dirty="0">
                <a:solidFill>
                  <a:srgbClr val="000000"/>
                </a:solidFill>
                <a:effectLst/>
                <a:latin typeface="Arial"/>
                <a:ea typeface="Arial"/>
                <a:cs typeface="Arial"/>
                <a:sym typeface="Arial"/>
              </a:rPr>
              <a:t> a focus on 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Council</a:t>
            </a:r>
          </a:p>
          <a:p>
            <a:pPr marL="139700" indent="0">
              <a:buNone/>
            </a:pPr>
            <a:r>
              <a:rPr lang="fr-CA" sz="1100" b="0" i="0" u="none" strike="noStrike" cap="none" dirty="0">
                <a:solidFill>
                  <a:srgbClr val="000000"/>
                </a:solidFill>
                <a:effectLst/>
                <a:latin typeface="Arial"/>
                <a:ea typeface="Arial"/>
                <a:cs typeface="Arial"/>
                <a:sym typeface="Arial"/>
              </a:rPr>
              <a:t>●In </a:t>
            </a:r>
            <a:r>
              <a:rPr lang="fr-CA" sz="1100" b="0" i="0" u="none" strike="noStrike" cap="none" dirty="0" err="1">
                <a:solidFill>
                  <a:srgbClr val="000000"/>
                </a:solidFill>
                <a:effectLst/>
                <a:latin typeface="Arial"/>
                <a:ea typeface="Arial"/>
                <a:cs typeface="Arial"/>
                <a:sym typeface="Arial"/>
              </a:rPr>
              <a:t>order</a:t>
            </a:r>
            <a:r>
              <a:rPr lang="fr-CA" sz="1100" b="0" i="0" u="none" strike="noStrike" cap="none" dirty="0">
                <a:solidFill>
                  <a:srgbClr val="000000"/>
                </a:solidFill>
                <a:effectLst/>
                <a:latin typeface="Arial"/>
                <a:ea typeface="Arial"/>
                <a:cs typeface="Arial"/>
                <a:sym typeface="Arial"/>
              </a:rPr>
              <a:t> to </a:t>
            </a:r>
            <a:r>
              <a:rPr lang="fr-CA" sz="1100" b="0" i="0" u="none" strike="noStrike" cap="none" dirty="0" err="1">
                <a:solidFill>
                  <a:srgbClr val="000000"/>
                </a:solidFill>
                <a:effectLst/>
                <a:latin typeface="Arial"/>
                <a:ea typeface="Arial"/>
                <a:cs typeface="Arial"/>
                <a:sym typeface="Arial"/>
              </a:rPr>
              <a:t>achieve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this</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needs</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requirements</a:t>
            </a:r>
            <a:r>
              <a:rPr lang="fr-CA" sz="1100" b="0" i="0" u="none" strike="noStrike" cap="none" dirty="0">
                <a:solidFill>
                  <a:srgbClr val="000000"/>
                </a:solidFill>
                <a:effectLst/>
                <a:latin typeface="Arial"/>
                <a:ea typeface="Arial"/>
                <a:cs typeface="Arial"/>
                <a:sym typeface="Arial"/>
              </a:rPr>
              <a:t> of </a:t>
            </a:r>
            <a:r>
              <a:rPr lang="fr-CA" sz="1100" b="0" i="0" u="none" strike="noStrike" cap="none" dirty="0" err="1">
                <a:solidFill>
                  <a:srgbClr val="000000"/>
                </a:solidFill>
                <a:effectLst/>
                <a:latin typeface="Arial"/>
                <a:ea typeface="Arial"/>
                <a:cs typeface="Arial"/>
                <a:sym typeface="Arial"/>
              </a:rPr>
              <a:t>stakeholders</a:t>
            </a:r>
            <a:r>
              <a:rPr lang="fr-CA" sz="1100" b="0" i="0" u="none" strike="noStrike" cap="none" dirty="0">
                <a:solidFill>
                  <a:srgbClr val="000000"/>
                </a:solidFill>
                <a:effectLst/>
                <a:latin typeface="Arial"/>
                <a:ea typeface="Arial"/>
                <a:cs typeface="Arial"/>
                <a:sym typeface="Arial"/>
              </a:rPr>
              <a:t> are </a:t>
            </a:r>
            <a:r>
              <a:rPr lang="fr-CA" sz="1100" b="0" i="0" u="none" strike="noStrike" cap="none" dirty="0" err="1">
                <a:solidFill>
                  <a:srgbClr val="000000"/>
                </a:solidFill>
                <a:effectLst/>
                <a:latin typeface="Arial"/>
                <a:ea typeface="Arial"/>
                <a:cs typeface="Arial"/>
                <a:sym typeface="Arial"/>
              </a:rPr>
              <a:t>gathered</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analysed</a:t>
            </a:r>
            <a:endParaRPr lang="fr-CA" sz="1100" b="0" i="0" u="none" strike="noStrike" cap="none" dirty="0">
              <a:solidFill>
                <a:srgbClr val="000000"/>
              </a:solidFill>
              <a:effectLst/>
              <a:latin typeface="Arial"/>
              <a:ea typeface="Arial"/>
              <a:cs typeface="Arial"/>
              <a:sym typeface="Arial"/>
            </a:endParaRPr>
          </a:p>
          <a:p>
            <a:pPr marL="139700" indent="0">
              <a:buNone/>
            </a:pPr>
            <a:r>
              <a:rPr lang="fr-CA" sz="1100" b="0" i="0" u="none" strike="noStrike" cap="none" dirty="0">
                <a:solidFill>
                  <a:srgbClr val="000000"/>
                </a:solidFill>
                <a:effectLst/>
                <a:latin typeface="Arial"/>
                <a:ea typeface="Arial"/>
                <a:cs typeface="Arial"/>
                <a:sym typeface="Arial"/>
              </a:rPr>
              <a:t>●Standards are </a:t>
            </a:r>
            <a:r>
              <a:rPr lang="fr-CA" sz="1100" b="0" i="0" u="none" strike="noStrike" cap="none" dirty="0" err="1">
                <a:solidFill>
                  <a:srgbClr val="000000"/>
                </a:solidFill>
                <a:effectLst/>
                <a:latin typeface="Arial"/>
                <a:ea typeface="Arial"/>
                <a:cs typeface="Arial"/>
                <a:sym typeface="Arial"/>
              </a:rPr>
              <a:t>playing</a:t>
            </a:r>
            <a:r>
              <a:rPr lang="fr-CA" sz="1100" b="0" i="0" u="none" strike="noStrike" cap="none" dirty="0">
                <a:solidFill>
                  <a:srgbClr val="000000"/>
                </a:solidFill>
                <a:effectLst/>
                <a:latin typeface="Arial"/>
                <a:ea typeface="Arial"/>
                <a:cs typeface="Arial"/>
                <a:sym typeface="Arial"/>
              </a:rPr>
              <a:t> a key </a:t>
            </a:r>
            <a:r>
              <a:rPr lang="fr-CA" sz="1100" b="0" i="0" u="none" strike="noStrike" cap="none" dirty="0" err="1">
                <a:solidFill>
                  <a:srgbClr val="000000"/>
                </a:solidFill>
                <a:effectLst/>
                <a:latin typeface="Arial"/>
                <a:ea typeface="Arial"/>
                <a:cs typeface="Arial"/>
                <a:sym typeface="Arial"/>
              </a:rPr>
              <a:t>role</a:t>
            </a:r>
            <a:r>
              <a:rPr lang="fr-CA" sz="1100" b="0" i="0" u="none" strike="noStrike" cap="none" dirty="0">
                <a:solidFill>
                  <a:srgbClr val="000000"/>
                </a:solidFill>
                <a:effectLst/>
                <a:latin typeface="Arial"/>
                <a:ea typeface="Arial"/>
                <a:cs typeface="Arial"/>
                <a:sym typeface="Arial"/>
              </a:rPr>
              <a:t> to </a:t>
            </a:r>
            <a:r>
              <a:rPr lang="fr-CA" sz="1100" b="0" i="0" u="none" strike="noStrike" cap="none" dirty="0" err="1">
                <a:solidFill>
                  <a:srgbClr val="000000"/>
                </a:solidFill>
                <a:effectLst/>
                <a:latin typeface="Arial"/>
                <a:ea typeface="Arial"/>
                <a:cs typeface="Arial"/>
                <a:sym typeface="Arial"/>
              </a:rPr>
              <a:t>ensure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interoperability</a:t>
            </a:r>
            <a:endParaRPr lang="fr-CA" sz="1100" b="0" i="0" u="none" strike="noStrike" cap="none" dirty="0">
              <a:solidFill>
                <a:srgbClr val="000000"/>
              </a:solidFill>
              <a:effectLst/>
              <a:latin typeface="Arial"/>
              <a:ea typeface="Arial"/>
              <a:cs typeface="Arial"/>
              <a:sym typeface="Arial"/>
            </a:endParaRPr>
          </a:p>
          <a:p>
            <a:pPr marL="139700" indent="0">
              <a:buNone/>
            </a:pPr>
            <a:endParaRPr lang="en-CA" dirty="0"/>
          </a:p>
        </p:txBody>
      </p:sp>
      <p:sp>
        <p:nvSpPr>
          <p:cNvPr id="4" name="Slide Number Placeholder 3"/>
          <p:cNvSpPr>
            <a:spLocks noGrp="1"/>
          </p:cNvSpPr>
          <p:nvPr>
            <p:ph type="sldNum" sz="quarter" idx="10"/>
          </p:nvPr>
        </p:nvSpPr>
        <p:spPr/>
        <p:txBody>
          <a:bodyPr/>
          <a:lstStyle/>
          <a:p>
            <a:fld id="{061D8B39-7BDF-436D-B5F9-FEEC2BB5B801}" type="slidenum">
              <a:rPr lang="en-CA" smtClean="0"/>
              <a:t>9</a:t>
            </a:fld>
            <a:endParaRPr lang="en-CA"/>
          </a:p>
        </p:txBody>
      </p:sp>
    </p:spTree>
    <p:extLst>
      <p:ext uri="{BB962C8B-B14F-4D97-AF65-F5344CB8AC3E}">
        <p14:creationId xmlns:p14="http://schemas.microsoft.com/office/powerpoint/2010/main" val="4226584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39700" indent="0">
              <a:buNone/>
            </a:pPr>
            <a:r>
              <a:rPr lang="fr-CA" sz="1100" b="0" i="0" u="none" strike="noStrike" cap="none" dirty="0" err="1">
                <a:solidFill>
                  <a:srgbClr val="000000"/>
                </a:solidFill>
                <a:effectLst/>
                <a:latin typeface="Arial"/>
                <a:ea typeface="Arial"/>
                <a:cs typeface="Arial"/>
                <a:sym typeface="Arial"/>
              </a:rPr>
              <a:t>Iceland</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is</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current</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a:solidFill>
                  <a:srgbClr val="000000"/>
                </a:solidFill>
                <a:effectLst/>
                <a:latin typeface="Arial"/>
                <a:ea typeface="Arial"/>
                <a:cs typeface="Arial"/>
                <a:sym typeface="Arial"/>
              </a:rPr>
              <a:t>chair of</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The </a:t>
            </a:r>
            <a:r>
              <a:rPr lang="fr-CA" sz="1100" b="0" i="0" u="none" strike="noStrike" cap="none" dirty="0" err="1">
                <a:solidFill>
                  <a:srgbClr val="000000"/>
                </a:solidFill>
                <a:effectLst/>
                <a:latin typeface="Arial"/>
                <a:ea typeface="Arial"/>
                <a:cs typeface="Arial"/>
                <a:sym typeface="Arial"/>
              </a:rPr>
              <a:t>chairship</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rotates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every</a:t>
            </a:r>
            <a:r>
              <a:rPr lang="fr-CA" sz="1100" b="0" i="0" u="none" strike="noStrike" cap="none" dirty="0">
                <a:solidFill>
                  <a:srgbClr val="000000"/>
                </a:solidFill>
                <a:effectLst/>
                <a:latin typeface="Arial"/>
                <a:ea typeface="Arial"/>
                <a:cs typeface="Arial"/>
                <a:sym typeface="Arial"/>
              </a:rPr>
              <a:t> 2 </a:t>
            </a:r>
            <a:r>
              <a:rPr lang="fr-CA" sz="1100" b="0" i="0" u="none" strike="noStrike" cap="none" dirty="0" err="1">
                <a:solidFill>
                  <a:srgbClr val="000000"/>
                </a:solidFill>
                <a:effectLst/>
                <a:latin typeface="Arial"/>
                <a:ea typeface="Arial"/>
                <a:cs typeface="Arial"/>
                <a:sym typeface="Arial"/>
              </a:rPr>
              <a:t>years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following</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order</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defined</a:t>
            </a:r>
            <a:r>
              <a:rPr lang="fr-CA" sz="1100" b="0" i="0" u="none" strike="noStrike" cap="none" dirty="0">
                <a:solidFill>
                  <a:srgbClr val="000000"/>
                </a:solidFill>
                <a:effectLst/>
                <a:latin typeface="Arial"/>
                <a:ea typeface="Arial"/>
                <a:cs typeface="Arial"/>
                <a:sym typeface="Arial"/>
              </a:rPr>
              <a:t> by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Council </a:t>
            </a:r>
          </a:p>
          <a:p>
            <a:pPr marL="139700" indent="0">
              <a:buNone/>
            </a:pPr>
            <a:r>
              <a:rPr lang="fr-CA" sz="1100" b="0" i="0" u="none" strike="noStrike" cap="none" dirty="0">
                <a:solidFill>
                  <a:srgbClr val="000000"/>
                </a:solidFill>
                <a:effectLst/>
                <a:latin typeface="Arial"/>
                <a:ea typeface="Arial"/>
                <a:cs typeface="Arial"/>
                <a:sym typeface="Arial"/>
              </a:rPr>
              <a:t> </a:t>
            </a:r>
          </a:p>
          <a:p>
            <a:pPr marL="139700" indent="0">
              <a:buNone/>
            </a:pPr>
            <a:r>
              <a:rPr lang="fr-CA" sz="1100" b="0" i="0" u="none" strike="noStrike" cap="none" dirty="0">
                <a:solidFill>
                  <a:srgbClr val="000000"/>
                </a:solidFill>
                <a:effectLst/>
                <a:latin typeface="Arial"/>
                <a:ea typeface="Arial"/>
                <a:cs typeface="Arial"/>
                <a:sym typeface="Arial"/>
              </a:rPr>
              <a:t>The </a:t>
            </a:r>
            <a:r>
              <a:rPr lang="fr-CA" sz="1100" b="0" i="0" u="none" strike="noStrike" cap="none" dirty="0" err="1">
                <a:solidFill>
                  <a:srgbClr val="000000"/>
                </a:solidFill>
                <a:effectLst/>
                <a:latin typeface="Arial"/>
                <a:ea typeface="Arial"/>
                <a:cs typeface="Arial"/>
                <a:sym typeface="Arial"/>
              </a:rPr>
              <a:t>decision-making</a:t>
            </a:r>
            <a:r>
              <a:rPr lang="fr-CA" sz="1100" b="0" i="0" u="none" strike="noStrike" cap="none" dirty="0">
                <a:solidFill>
                  <a:srgbClr val="000000"/>
                </a:solidFill>
                <a:effectLst/>
                <a:latin typeface="Arial"/>
                <a:ea typeface="Arial"/>
                <a:cs typeface="Arial"/>
                <a:sym typeface="Arial"/>
              </a:rPr>
              <a:t> body of 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cooperation</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is</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Board</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Board</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consists</a:t>
            </a:r>
            <a:r>
              <a:rPr lang="fr-CA" sz="1100" b="0" i="0" u="none" strike="noStrike" cap="none" dirty="0">
                <a:solidFill>
                  <a:srgbClr val="000000"/>
                </a:solidFill>
                <a:effectLst/>
                <a:latin typeface="Arial"/>
                <a:ea typeface="Arial"/>
                <a:cs typeface="Arial"/>
                <a:sym typeface="Arial"/>
              </a:rPr>
              <a:t> of one </a:t>
            </a:r>
            <a:r>
              <a:rPr lang="fr-CA" sz="1100" b="0" i="0" u="none" strike="noStrike" cap="none" dirty="0" err="1">
                <a:solidFill>
                  <a:srgbClr val="000000"/>
                </a:solidFill>
                <a:effectLst/>
                <a:latin typeface="Arial"/>
                <a:ea typeface="Arial"/>
                <a:cs typeface="Arial"/>
                <a:sym typeface="Arial"/>
              </a:rPr>
              <a:t>Director</a:t>
            </a:r>
            <a:r>
              <a:rPr lang="fr-CA" sz="1100" b="0" i="0" u="none" strike="noStrike" cap="none" dirty="0">
                <a:solidFill>
                  <a:srgbClr val="000000"/>
                </a:solidFill>
                <a:effectLst/>
                <a:latin typeface="Arial"/>
                <a:ea typeface="Arial"/>
                <a:cs typeface="Arial"/>
                <a:sym typeface="Arial"/>
              </a:rPr>
              <a:t> General or </a:t>
            </a:r>
            <a:r>
              <a:rPr lang="fr-CA" sz="1100" b="0" i="0" u="none" strike="noStrike" cap="none" dirty="0" err="1">
                <a:solidFill>
                  <a:srgbClr val="000000"/>
                </a:solidFill>
                <a:effectLst/>
                <a:latin typeface="Arial"/>
                <a:ea typeface="Arial"/>
                <a:cs typeface="Arial"/>
                <a:sym typeface="Arial"/>
              </a:rPr>
              <a:t>deputy</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Director</a:t>
            </a:r>
            <a:r>
              <a:rPr lang="fr-CA" sz="1100" b="0" i="0" u="none" strike="noStrike" cap="none" dirty="0">
                <a:solidFill>
                  <a:srgbClr val="000000"/>
                </a:solidFill>
                <a:effectLst/>
                <a:latin typeface="Arial"/>
                <a:ea typeface="Arial"/>
                <a:cs typeface="Arial"/>
                <a:sym typeface="Arial"/>
              </a:rPr>
              <a:t> General </a:t>
            </a:r>
            <a:r>
              <a:rPr lang="fr-CA" sz="1100" b="0" i="0" u="none" strike="noStrike" cap="none" dirty="0" err="1">
                <a:solidFill>
                  <a:srgbClr val="000000"/>
                </a:solidFill>
                <a:effectLst/>
                <a:latin typeface="Arial"/>
                <a:ea typeface="Arial"/>
                <a:cs typeface="Arial"/>
                <a:sym typeface="Arial"/>
              </a:rPr>
              <a:t>from</a:t>
            </a:r>
            <a:r>
              <a:rPr lang="fr-CA" sz="1100" b="0" i="0" u="none" strike="noStrike" cap="none" dirty="0">
                <a:solidFill>
                  <a:srgbClr val="000000"/>
                </a:solidFill>
                <a:effectLst/>
                <a:latin typeface="Arial"/>
                <a:ea typeface="Arial"/>
                <a:cs typeface="Arial"/>
                <a:sym typeface="Arial"/>
              </a:rPr>
              <a:t> national </a:t>
            </a:r>
            <a:r>
              <a:rPr lang="fr-CA" sz="1100" b="0" i="0" u="none" strike="noStrike" cap="none" dirty="0" err="1">
                <a:solidFill>
                  <a:srgbClr val="000000"/>
                </a:solidFill>
                <a:effectLst/>
                <a:latin typeface="Arial"/>
                <a:ea typeface="Arial"/>
                <a:cs typeface="Arial"/>
                <a:sym typeface="Arial"/>
              </a:rPr>
              <a:t>mapping</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agencies</a:t>
            </a:r>
            <a:r>
              <a:rPr lang="fr-CA" sz="1100" b="0" i="0" u="none" strike="noStrike" cap="none" dirty="0">
                <a:solidFill>
                  <a:srgbClr val="000000"/>
                </a:solidFill>
                <a:effectLst/>
                <a:latin typeface="Arial"/>
                <a:ea typeface="Arial"/>
                <a:cs typeface="Arial"/>
                <a:sym typeface="Arial"/>
              </a:rPr>
              <a:t> of 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countries.</a:t>
            </a:r>
            <a:br>
              <a:rPr lang="fr-CA" sz="1100" b="0" i="0" u="none" strike="noStrike" cap="none" dirty="0">
                <a:solidFill>
                  <a:srgbClr val="000000"/>
                </a:solidFill>
                <a:effectLst/>
                <a:latin typeface="Arial"/>
                <a:ea typeface="Arial"/>
                <a:cs typeface="Arial"/>
                <a:sym typeface="Arial"/>
              </a:rPr>
            </a:br>
            <a:br>
              <a:rPr lang="fr-CA" sz="1100" b="0" i="0" u="none" strike="noStrike" cap="none" dirty="0">
                <a:solidFill>
                  <a:srgbClr val="000000"/>
                </a:solidFill>
                <a:effectLst/>
                <a:latin typeface="Arial"/>
                <a:ea typeface="Arial"/>
                <a:cs typeface="Arial"/>
                <a:sym typeface="Arial"/>
              </a:rPr>
            </a:br>
            <a:r>
              <a:rPr lang="fr-CA" sz="1100" b="0" i="0" u="none" strike="noStrike" cap="none" dirty="0">
                <a:solidFill>
                  <a:srgbClr val="000000"/>
                </a:solidFill>
                <a:effectLst/>
                <a:latin typeface="Arial"/>
                <a:ea typeface="Arial"/>
                <a:cs typeface="Arial"/>
                <a:sym typeface="Arial"/>
              </a:rPr>
              <a:t>The </a:t>
            </a:r>
            <a:r>
              <a:rPr lang="fr-CA" sz="1100" b="0" i="0" u="none" strike="noStrike" cap="none" dirty="0" err="1">
                <a:solidFill>
                  <a:srgbClr val="000000"/>
                </a:solidFill>
                <a:effectLst/>
                <a:latin typeface="Arial"/>
                <a:ea typeface="Arial"/>
                <a:cs typeface="Arial"/>
                <a:sym typeface="Arial"/>
              </a:rPr>
              <a:t>present</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status</a:t>
            </a:r>
            <a:r>
              <a:rPr lang="fr-CA" sz="1100" b="0" i="0" u="none" strike="noStrike" cap="none" dirty="0">
                <a:solidFill>
                  <a:srgbClr val="000000"/>
                </a:solidFill>
                <a:effectLst/>
                <a:latin typeface="Arial"/>
                <a:ea typeface="Arial"/>
                <a:cs typeface="Arial"/>
                <a:sym typeface="Arial"/>
              </a:rPr>
              <a:t> of the </a:t>
            </a:r>
            <a:r>
              <a:rPr lang="fr-CA" sz="1100" b="0" i="0" u="none" strike="noStrike" cap="none" dirty="0" err="1">
                <a:solidFill>
                  <a:srgbClr val="000000"/>
                </a:solidFill>
                <a:effectLst/>
                <a:latin typeface="Arial"/>
                <a:ea typeface="Arial"/>
                <a:cs typeface="Arial"/>
                <a:sym typeface="Arial"/>
              </a:rPr>
              <a:t>Arctic</a:t>
            </a:r>
            <a:r>
              <a:rPr lang="fr-CA" sz="1100" b="0" i="0" u="none" strike="noStrike" cap="none" dirty="0">
                <a:solidFill>
                  <a:srgbClr val="000000"/>
                </a:solidFill>
                <a:effectLst/>
                <a:latin typeface="Arial"/>
                <a:ea typeface="Arial"/>
                <a:cs typeface="Arial"/>
                <a:sym typeface="Arial"/>
              </a:rPr>
              <a:t> SDI </a:t>
            </a:r>
            <a:r>
              <a:rPr lang="fr-CA" sz="1100" b="0" i="0" u="none" strike="noStrike" cap="none" dirty="0" err="1">
                <a:solidFill>
                  <a:srgbClr val="000000"/>
                </a:solidFill>
                <a:effectLst/>
                <a:latin typeface="Arial"/>
                <a:ea typeface="Arial"/>
                <a:cs typeface="Arial"/>
                <a:sym typeface="Arial"/>
              </a:rPr>
              <a:t>cooperation</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is</a:t>
            </a:r>
            <a:r>
              <a:rPr lang="fr-CA" sz="1100" b="0" i="0" u="none" strike="noStrike" cap="none" dirty="0">
                <a:solidFill>
                  <a:srgbClr val="000000"/>
                </a:solidFill>
                <a:effectLst/>
                <a:latin typeface="Arial"/>
                <a:ea typeface="Arial"/>
                <a:cs typeface="Arial"/>
                <a:sym typeface="Arial"/>
              </a:rPr>
              <a:t> a </a:t>
            </a:r>
            <a:r>
              <a:rPr lang="fr-CA" sz="1100" b="0" i="0" u="none" strike="noStrike" cap="none" dirty="0" err="1">
                <a:solidFill>
                  <a:srgbClr val="000000"/>
                </a:solidFill>
                <a:effectLst/>
                <a:latin typeface="Arial"/>
                <a:ea typeface="Arial"/>
                <a:cs typeface="Arial"/>
                <a:sym typeface="Arial"/>
              </a:rPr>
              <a:t>voluntary</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cooperation</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between</a:t>
            </a:r>
            <a:r>
              <a:rPr lang="fr-CA" sz="1100" b="0" i="0" u="none" strike="noStrike" cap="none" dirty="0">
                <a:solidFill>
                  <a:srgbClr val="000000"/>
                </a:solidFill>
                <a:effectLst/>
                <a:latin typeface="Arial"/>
                <a:ea typeface="Arial"/>
                <a:cs typeface="Arial"/>
                <a:sym typeface="Arial"/>
              </a:rPr>
              <a:t> national </a:t>
            </a:r>
            <a:r>
              <a:rPr lang="fr-CA" sz="1100" b="0" i="0" u="none" strike="noStrike" cap="none" dirty="0" err="1">
                <a:solidFill>
                  <a:srgbClr val="000000"/>
                </a:solidFill>
                <a:effectLst/>
                <a:latin typeface="Arial"/>
                <a:ea typeface="Arial"/>
                <a:cs typeface="Arial"/>
                <a:sym typeface="Arial"/>
              </a:rPr>
              <a:t>mapping</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agencies</a:t>
            </a:r>
            <a:r>
              <a:rPr lang="fr-CA" sz="1100" b="0" i="0" u="none" strike="noStrike" cap="none" dirty="0">
                <a:solidFill>
                  <a:srgbClr val="000000"/>
                </a:solidFill>
                <a:effectLst/>
                <a:latin typeface="Arial"/>
                <a:ea typeface="Arial"/>
                <a:cs typeface="Arial"/>
                <a:sym typeface="Arial"/>
              </a:rPr>
              <a:t>. The </a:t>
            </a:r>
            <a:r>
              <a:rPr lang="fr-CA" sz="1100" b="0" i="0" u="none" strike="noStrike" cap="none" dirty="0" err="1">
                <a:solidFill>
                  <a:srgbClr val="000000"/>
                </a:solidFill>
                <a:effectLst/>
                <a:latin typeface="Arial"/>
                <a:ea typeface="Arial"/>
                <a:cs typeface="Arial"/>
                <a:sym typeface="Arial"/>
              </a:rPr>
              <a:t>activities</a:t>
            </a:r>
            <a:r>
              <a:rPr lang="fr-CA" sz="1100" b="0" i="0" u="none" strike="noStrike" cap="none" dirty="0">
                <a:solidFill>
                  <a:srgbClr val="000000"/>
                </a:solidFill>
                <a:effectLst/>
                <a:latin typeface="Arial"/>
                <a:ea typeface="Arial"/>
                <a:cs typeface="Arial"/>
                <a:sym typeface="Arial"/>
              </a:rPr>
              <a:t> are </a:t>
            </a:r>
            <a:r>
              <a:rPr lang="fr-CA" sz="1100" b="0" i="0" u="none" strike="noStrike" cap="none" dirty="0" err="1">
                <a:solidFill>
                  <a:srgbClr val="000000"/>
                </a:solidFill>
                <a:effectLst/>
                <a:latin typeface="Arial"/>
                <a:ea typeface="Arial"/>
                <a:cs typeface="Arial"/>
                <a:sym typeface="Arial"/>
              </a:rPr>
              <a:t>be</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performed</a:t>
            </a:r>
            <a:r>
              <a:rPr lang="fr-CA" sz="1100" b="0" i="0" u="none" strike="noStrike" cap="none" dirty="0">
                <a:solidFill>
                  <a:srgbClr val="000000"/>
                </a:solidFill>
                <a:effectLst/>
                <a:latin typeface="Arial"/>
                <a:ea typeface="Arial"/>
                <a:cs typeface="Arial"/>
                <a:sym typeface="Arial"/>
              </a:rPr>
              <a:t> by Lead Countries </a:t>
            </a:r>
            <a:r>
              <a:rPr lang="fr-CA" sz="1100" b="0" i="0" u="none" strike="noStrike" cap="none" dirty="0" err="1">
                <a:solidFill>
                  <a:srgbClr val="000000"/>
                </a:solidFill>
                <a:effectLst/>
                <a:latin typeface="Arial"/>
                <a:ea typeface="Arial"/>
                <a:cs typeface="Arial"/>
                <a:sym typeface="Arial"/>
              </a:rPr>
              <a:t>joined</a:t>
            </a:r>
            <a:r>
              <a:rPr lang="fr-CA" sz="1100" b="0" i="0" u="none" strike="noStrike" cap="none" dirty="0">
                <a:solidFill>
                  <a:srgbClr val="000000"/>
                </a:solidFill>
                <a:effectLst/>
                <a:latin typeface="Arial"/>
                <a:ea typeface="Arial"/>
                <a:cs typeface="Arial"/>
                <a:sym typeface="Arial"/>
              </a:rPr>
              <a:t> by Support Countries. The Lead Countries have the </a:t>
            </a:r>
            <a:r>
              <a:rPr lang="fr-CA" sz="1100" b="0" i="0" u="none" strike="noStrike" cap="none" dirty="0" err="1">
                <a:solidFill>
                  <a:srgbClr val="000000"/>
                </a:solidFill>
                <a:effectLst/>
                <a:latin typeface="Arial"/>
                <a:ea typeface="Arial"/>
                <a:cs typeface="Arial"/>
                <a:sym typeface="Arial"/>
              </a:rPr>
              <a:t>responsibility</a:t>
            </a:r>
            <a:r>
              <a:rPr lang="fr-CA" sz="1100" b="0" i="0" u="none" strike="noStrike" cap="none" dirty="0">
                <a:solidFill>
                  <a:srgbClr val="000000"/>
                </a:solidFill>
                <a:effectLst/>
                <a:latin typeface="Arial"/>
                <a:ea typeface="Arial"/>
                <a:cs typeface="Arial"/>
                <a:sym typeface="Arial"/>
              </a:rPr>
              <a:t> for the </a:t>
            </a:r>
            <a:r>
              <a:rPr lang="fr-CA" sz="1100" b="0" i="0" u="none" strike="noStrike" cap="none" dirty="0" err="1">
                <a:solidFill>
                  <a:srgbClr val="000000"/>
                </a:solidFill>
                <a:effectLst/>
                <a:latin typeface="Arial"/>
                <a:ea typeface="Arial"/>
                <a:cs typeface="Arial"/>
                <a:sym typeface="Arial"/>
              </a:rPr>
              <a:t>operation</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progress</a:t>
            </a:r>
            <a:r>
              <a:rPr lang="fr-CA" sz="1100" b="0" i="0" u="none" strike="noStrike" cap="none" dirty="0">
                <a:solidFill>
                  <a:srgbClr val="000000"/>
                </a:solidFill>
                <a:effectLst/>
                <a:latin typeface="Arial"/>
                <a:ea typeface="Arial"/>
                <a:cs typeface="Arial"/>
                <a:sym typeface="Arial"/>
              </a:rPr>
              <a:t> of the </a:t>
            </a:r>
            <a:r>
              <a:rPr lang="fr-CA" sz="1100" b="0" i="0" u="none" strike="noStrike" cap="none" dirty="0" err="1">
                <a:solidFill>
                  <a:srgbClr val="000000"/>
                </a:solidFill>
                <a:effectLst/>
                <a:latin typeface="Arial"/>
                <a:ea typeface="Arial"/>
                <a:cs typeface="Arial"/>
                <a:sym typeface="Arial"/>
              </a:rPr>
              <a:t>specific</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activity</a:t>
            </a:r>
            <a:r>
              <a:rPr lang="fr-CA" sz="1100" b="0" i="0" u="none" strike="noStrike" cap="none" dirty="0">
                <a:solidFill>
                  <a:srgbClr val="000000"/>
                </a:solidFill>
                <a:effectLst/>
                <a:latin typeface="Arial"/>
                <a:ea typeface="Arial"/>
                <a:cs typeface="Arial"/>
                <a:sym typeface="Arial"/>
              </a:rPr>
              <a:t> and </a:t>
            </a:r>
            <a:r>
              <a:rPr lang="fr-CA" sz="1100" b="0" i="0" u="none" strike="noStrike" cap="none" dirty="0" err="1">
                <a:solidFill>
                  <a:srgbClr val="000000"/>
                </a:solidFill>
                <a:effectLst/>
                <a:latin typeface="Arial"/>
                <a:ea typeface="Arial"/>
                <a:cs typeface="Arial"/>
                <a:sym typeface="Arial"/>
              </a:rPr>
              <a:t>refers</a:t>
            </a:r>
            <a:r>
              <a:rPr lang="fr-CA" sz="1100" b="0" i="0" u="none" strike="noStrike" cap="none" dirty="0">
                <a:solidFill>
                  <a:srgbClr val="000000"/>
                </a:solidFill>
                <a:effectLst/>
                <a:latin typeface="Arial"/>
                <a:ea typeface="Arial"/>
                <a:cs typeface="Arial"/>
                <a:sym typeface="Arial"/>
              </a:rPr>
              <a:t> </a:t>
            </a:r>
            <a:r>
              <a:rPr lang="fr-CA" sz="1100" b="0" i="0" u="none" strike="noStrike" cap="none" dirty="0" err="1">
                <a:solidFill>
                  <a:srgbClr val="000000"/>
                </a:solidFill>
                <a:effectLst/>
                <a:latin typeface="Arial"/>
                <a:ea typeface="Arial"/>
                <a:cs typeface="Arial"/>
                <a:sym typeface="Arial"/>
              </a:rPr>
              <a:t>directly</a:t>
            </a:r>
            <a:r>
              <a:rPr lang="fr-CA" sz="1100" b="0" i="0" u="none" strike="noStrike" cap="none" dirty="0">
                <a:solidFill>
                  <a:srgbClr val="000000"/>
                </a:solidFill>
                <a:effectLst/>
                <a:latin typeface="Arial"/>
                <a:ea typeface="Arial"/>
                <a:cs typeface="Arial"/>
                <a:sym typeface="Arial"/>
              </a:rPr>
              <a:t> to the </a:t>
            </a:r>
            <a:r>
              <a:rPr lang="fr-CA" sz="1100" b="0" i="0" u="none" strike="noStrike" cap="none" dirty="0" err="1">
                <a:solidFill>
                  <a:srgbClr val="000000"/>
                </a:solidFill>
                <a:effectLst/>
                <a:latin typeface="Arial"/>
                <a:ea typeface="Arial"/>
                <a:cs typeface="Arial"/>
                <a:sym typeface="Arial"/>
              </a:rPr>
              <a:t>Board</a:t>
            </a:r>
            <a:r>
              <a:rPr lang="fr-CA" sz="1100" b="0" i="0" u="none" strike="noStrike" cap="none" dirty="0">
                <a:solidFill>
                  <a:srgbClr val="000000"/>
                </a:solidFill>
                <a:effectLst/>
                <a:latin typeface="Arial"/>
                <a:ea typeface="Arial"/>
                <a:cs typeface="Arial"/>
                <a:sym typeface="Arial"/>
              </a:rPr>
              <a:t>.  </a:t>
            </a:r>
            <a:r>
              <a:rPr lang="fr-CA" sz="1100" b="1" i="0" u="none" strike="noStrike" cap="none" dirty="0">
                <a:solidFill>
                  <a:srgbClr val="000000"/>
                </a:solidFill>
                <a:effectLst/>
                <a:latin typeface="Arial"/>
                <a:ea typeface="Arial"/>
                <a:cs typeface="Arial"/>
                <a:sym typeface="Arial"/>
              </a:rPr>
              <a:t>Canada </a:t>
            </a:r>
            <a:r>
              <a:rPr lang="fr-CA" sz="1100" b="1" i="0" u="none" strike="noStrike" cap="none" dirty="0" err="1">
                <a:solidFill>
                  <a:srgbClr val="000000"/>
                </a:solidFill>
                <a:effectLst/>
                <a:latin typeface="Arial"/>
                <a:ea typeface="Arial"/>
                <a:cs typeface="Arial"/>
                <a:sym typeface="Arial"/>
              </a:rPr>
              <a:t>is</a:t>
            </a:r>
            <a:r>
              <a:rPr lang="fr-CA" sz="1100" b="1" i="0" u="none" strike="noStrike" cap="none" dirty="0">
                <a:solidFill>
                  <a:srgbClr val="000000"/>
                </a:solidFill>
                <a:effectLst/>
                <a:latin typeface="Arial"/>
                <a:ea typeface="Arial"/>
                <a:cs typeface="Arial"/>
                <a:sym typeface="Arial"/>
              </a:rPr>
              <a:t> </a:t>
            </a:r>
            <a:r>
              <a:rPr lang="fr-CA" sz="1100" b="1" i="0" u="none" strike="noStrike" cap="none" dirty="0" err="1">
                <a:solidFill>
                  <a:srgbClr val="000000"/>
                </a:solidFill>
                <a:effectLst/>
                <a:latin typeface="Arial"/>
                <a:ea typeface="Arial"/>
                <a:cs typeface="Arial"/>
                <a:sym typeface="Arial"/>
              </a:rPr>
              <a:t>leading</a:t>
            </a:r>
            <a:r>
              <a:rPr lang="fr-CA" sz="1100" b="1" i="0" u="none" strike="noStrike" cap="none" dirty="0">
                <a:solidFill>
                  <a:srgbClr val="000000"/>
                </a:solidFill>
                <a:effectLst/>
                <a:latin typeface="Arial"/>
                <a:ea typeface="Arial"/>
                <a:cs typeface="Arial"/>
                <a:sym typeface="Arial"/>
              </a:rPr>
              <a:t> of the Data WG</a:t>
            </a:r>
            <a:endParaRPr lang="fr-CA" sz="1100" b="0" i="0" u="none" strike="noStrike" cap="none" dirty="0">
              <a:solidFill>
                <a:srgbClr val="000000"/>
              </a:solidFill>
              <a:effectLst/>
              <a:latin typeface="Arial"/>
              <a:ea typeface="Arial"/>
              <a:cs typeface="Arial"/>
              <a:sym typeface="Arial"/>
            </a:endParaRPr>
          </a:p>
          <a:p>
            <a:pPr marL="0" lvl="0" indent="0" algn="l" rtl="0">
              <a:spcBef>
                <a:spcPts val="360"/>
              </a:spcBef>
              <a:spcAft>
                <a:spcPts val="0"/>
              </a:spcAft>
              <a:buNone/>
            </a:pPr>
            <a:endParaRPr dirty="0">
              <a:latin typeface="Calibri" panose="020F0502020204030204" pitchFamily="34" charset="0"/>
              <a:cs typeface="Calibri" panose="020F0502020204030204" pitchFamily="34" charset="0"/>
            </a:endParaRPr>
          </a:p>
        </p:txBody>
      </p:sp>
      <p:sp>
        <p:nvSpPr>
          <p:cNvPr id="53" name="Google Shape;53;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Arial Unicode MS" panose="020B0604020202020204" pitchFamily="34" charset="-128"/>
                <a:ea typeface="Arial Unicode MS" panose="020B0604020202020204" pitchFamily="34" charset="-128"/>
                <a:cs typeface="Arial Unicode MS" panose="020B0604020202020204" pitchFamily="34" charset="-128"/>
              </a:rPr>
              <a:t>10</a:t>
            </a:fld>
            <a:endParaRPr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2256466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20:notes"/>
          <p:cNvSpPr>
            <a:spLocks noGrp="1" noRot="1" noChangeAspect="1"/>
          </p:cNvSpPr>
          <p:nvPr>
            <p:ph type="sldImg" idx="2"/>
          </p:nvPr>
        </p:nvSpPr>
        <p:spPr>
          <a:xfrm>
            <a:off x="379413" y="692150"/>
            <a:ext cx="6146800" cy="34575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0" name="Google Shape;550;p20:notes"/>
          <p:cNvSpPr txBox="1">
            <a:spLocks noGrp="1"/>
          </p:cNvSpPr>
          <p:nvPr>
            <p:ph type="body" idx="1"/>
          </p:nvPr>
        </p:nvSpPr>
        <p:spPr>
          <a:xfrm>
            <a:off x="920750" y="4379913"/>
            <a:ext cx="5062538" cy="4148137"/>
          </a:xfrm>
          <a:prstGeom prst="rect">
            <a:avLst/>
          </a:prstGeom>
          <a:noFill/>
          <a:ln>
            <a:noFill/>
          </a:ln>
        </p:spPr>
        <p:txBody>
          <a:bodyPr spcFirstLastPara="1" wrap="square" lIns="92125" tIns="46050" rIns="92125" bIns="4605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r>
              <a:rPr lang="en-CA"/>
              <a:t>For the  use cases…</a:t>
            </a:r>
            <a:endParaRPr/>
          </a:p>
        </p:txBody>
      </p:sp>
      <p:sp>
        <p:nvSpPr>
          <p:cNvPr id="551" name="Google Shape;551;p20:notes"/>
          <p:cNvSpPr txBox="1">
            <a:spLocks noGrp="1"/>
          </p:cNvSpPr>
          <p:nvPr>
            <p:ph type="sldNum" idx="12"/>
          </p:nvPr>
        </p:nvSpPr>
        <p:spPr>
          <a:xfrm>
            <a:off x="3911600" y="8759825"/>
            <a:ext cx="2992438" cy="460375"/>
          </a:xfrm>
          <a:prstGeom prst="rect">
            <a:avLst/>
          </a:prstGeom>
          <a:noFill/>
          <a:ln>
            <a:noFill/>
          </a:ln>
        </p:spPr>
        <p:txBody>
          <a:bodyPr spcFirstLastPara="1" wrap="square" lIns="92125" tIns="46050" rIns="92125" bIns="4605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CA" sz="1200" b="0" i="0" u="none" strike="noStrike" cap="none">
                <a:solidFill>
                  <a:srgbClr val="000000"/>
                </a:solidFill>
                <a:latin typeface="Calibri"/>
                <a:ea typeface="Calibri"/>
                <a:cs typeface="Calibri"/>
                <a:sym typeface="Calibri"/>
              </a:r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1944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fr-CA" dirty="0">
                <a:hlinkClick r:id="rId3"/>
              </a:rPr>
              <a:t>https://www.youtube.com/watch?v=WRqHvia1eBs&amp;feature=youtu.be&amp;t=295</a:t>
            </a:r>
            <a:r>
              <a:rPr lang="fr-CA" dirty="0"/>
              <a:t> </a:t>
            </a:r>
          </a:p>
          <a:p>
            <a:r>
              <a:rPr lang="fr-FR" dirty="0"/>
              <a:t>4.55  to   6.24</a:t>
            </a:r>
            <a:endParaRPr lang="fr-CA" dirty="0"/>
          </a:p>
        </p:txBody>
      </p:sp>
    </p:spTree>
    <p:extLst>
      <p:ext uri="{BB962C8B-B14F-4D97-AF65-F5344CB8AC3E}">
        <p14:creationId xmlns:p14="http://schemas.microsoft.com/office/powerpoint/2010/main" val="793498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66092"/>
              </a:buClr>
              <a:buSzPts val="1400"/>
              <a:buFont typeface="Calibri"/>
              <a:buNone/>
              <a:defRPr sz="4400" b="1" i="0" u="none" strike="noStrike" cap="none">
                <a:solidFill>
                  <a:srgbClr val="36609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21" name="Google Shape;21;p3"/>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66092"/>
              </a:buClr>
              <a:buSzPts val="1400"/>
              <a:buFont typeface="Calibri"/>
              <a:buNone/>
              <a:defRPr sz="4400" b="1" i="0" u="none" strike="noStrike" cap="none">
                <a:solidFill>
                  <a:srgbClr val="36609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8650" y="520701"/>
            <a:ext cx="7886700" cy="74771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 name="Google Shape;24;p5"/>
          <p:cNvSpPr txBox="1">
            <a:spLocks noGrp="1"/>
          </p:cNvSpPr>
          <p:nvPr>
            <p:ph type="sldNum" idx="12"/>
          </p:nvPr>
        </p:nvSpPr>
        <p:spPr>
          <a:xfrm>
            <a:off x="8001000" y="4767264"/>
            <a:ext cx="514350" cy="274637"/>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US" smtClean="0"/>
              <a:pPr/>
              <a:t>‹#›</a:t>
            </a:fld>
            <a:endParaRPr lang="en-US"/>
          </a:p>
        </p:txBody>
      </p:sp>
      <p:sp>
        <p:nvSpPr>
          <p:cNvPr id="25" name="Google Shape;25;p5"/>
          <p:cNvSpPr txBox="1">
            <a:spLocks noGrp="1"/>
          </p:cNvSpPr>
          <p:nvPr>
            <p:ph type="body" idx="1"/>
          </p:nvPr>
        </p:nvSpPr>
        <p:spPr>
          <a:xfrm>
            <a:off x="628651" y="1370480"/>
            <a:ext cx="7886700" cy="3303121"/>
          </a:xfrm>
          <a:prstGeom prst="rect">
            <a:avLst/>
          </a:prstGeom>
          <a:noFill/>
          <a:ln>
            <a:noFill/>
          </a:ln>
        </p:spPr>
        <p:txBody>
          <a:bodyPr spcFirstLastPara="1" wrap="square" lIns="91425" tIns="45700" rIns="91425" bIns="45700" anchor="t" anchorCtr="0">
            <a:noAutofit/>
          </a:bodyPr>
          <a:lstStyle>
            <a:lvl1pPr marL="457189" lvl="0" indent="-380990" algn="l">
              <a:spcBef>
                <a:spcPts val="480"/>
              </a:spcBef>
              <a:spcAft>
                <a:spcPts val="0"/>
              </a:spcAft>
              <a:buClr>
                <a:srgbClr val="366092"/>
              </a:buClr>
              <a:buSzPts val="2400"/>
              <a:buChar char="•"/>
              <a:defRPr sz="2400">
                <a:latin typeface="Calibri"/>
                <a:ea typeface="Calibri"/>
                <a:cs typeface="Calibri"/>
                <a:sym typeface="Calibri"/>
              </a:defRPr>
            </a:lvl1pPr>
            <a:lvl2pPr marL="914378" lvl="1" indent="-355591" algn="l">
              <a:spcBef>
                <a:spcPts val="600"/>
              </a:spcBef>
              <a:spcAft>
                <a:spcPts val="0"/>
              </a:spcAft>
              <a:buClr>
                <a:srgbClr val="366092"/>
              </a:buClr>
              <a:buSzPts val="2000"/>
              <a:buChar char="–"/>
              <a:defRPr sz="2000">
                <a:latin typeface="Calibri"/>
                <a:ea typeface="Calibri"/>
                <a:cs typeface="Calibri"/>
                <a:sym typeface="Calibri"/>
              </a:defRPr>
            </a:lvl2pPr>
            <a:lvl3pPr marL="1371566" lvl="2" indent="-342892" algn="l">
              <a:spcBef>
                <a:spcPts val="600"/>
              </a:spcBef>
              <a:spcAft>
                <a:spcPts val="0"/>
              </a:spcAft>
              <a:buClr>
                <a:srgbClr val="366092"/>
              </a:buClr>
              <a:buSzPts val="1800"/>
              <a:buChar char="•"/>
              <a:defRPr sz="1800">
                <a:latin typeface="Calibri"/>
                <a:ea typeface="Calibri"/>
                <a:cs typeface="Calibri"/>
                <a:sym typeface="Calibri"/>
              </a:defRPr>
            </a:lvl3pPr>
            <a:lvl4pPr marL="1828754" lvl="3" indent="-330192" algn="l">
              <a:spcBef>
                <a:spcPts val="600"/>
              </a:spcBef>
              <a:spcAft>
                <a:spcPts val="0"/>
              </a:spcAft>
              <a:buClr>
                <a:srgbClr val="366092"/>
              </a:buClr>
              <a:buSzPts val="1600"/>
              <a:buChar char="–"/>
              <a:defRPr sz="1600">
                <a:latin typeface="Calibri"/>
                <a:ea typeface="Calibri"/>
                <a:cs typeface="Calibri"/>
                <a:sym typeface="Calibri"/>
              </a:defRPr>
            </a:lvl4pPr>
            <a:lvl5pPr marL="2285943" lvl="4" indent="-330192" algn="l">
              <a:spcBef>
                <a:spcPts val="600"/>
              </a:spcBef>
              <a:spcAft>
                <a:spcPts val="0"/>
              </a:spcAft>
              <a:buClr>
                <a:srgbClr val="366092"/>
              </a:buClr>
              <a:buSzPts val="1600"/>
              <a:buChar char="»"/>
              <a:defRPr sz="1600">
                <a:latin typeface="Calibri"/>
                <a:ea typeface="Calibri"/>
                <a:cs typeface="Calibri"/>
                <a:sym typeface="Calibri"/>
              </a:defRPr>
            </a:lvl5pPr>
            <a:lvl6pPr marL="2743132" lvl="5" indent="-342892" algn="l">
              <a:spcBef>
                <a:spcPts val="60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66209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32BB21F-1A75-444A-AF82-8D56F9ADC6B2}" type="slidenum">
              <a:rPr lang="en-US" smtClean="0"/>
              <a:t>‹#›</a:t>
            </a:fld>
            <a:endParaRPr lang="en-US"/>
          </a:p>
        </p:txBody>
      </p:sp>
      <p:sp>
        <p:nvSpPr>
          <p:cNvPr id="4" name="Title 1"/>
          <p:cNvSpPr>
            <a:spLocks noGrp="1"/>
          </p:cNvSpPr>
          <p:nvPr>
            <p:ph type="title"/>
          </p:nvPr>
        </p:nvSpPr>
        <p:spPr>
          <a:xfrm>
            <a:off x="628650" y="520701"/>
            <a:ext cx="7886700" cy="747713"/>
          </a:xfrm>
        </p:spPr>
        <p:txBody>
          <a:bodyPr/>
          <a:lstStyle/>
          <a:p>
            <a:r>
              <a:rPr lang="en-US" dirty="0"/>
              <a:t>Click to edit Master title style</a:t>
            </a:r>
          </a:p>
        </p:txBody>
      </p:sp>
    </p:spTree>
    <p:extLst>
      <p:ext uri="{BB962C8B-B14F-4D97-AF65-F5344CB8AC3E}">
        <p14:creationId xmlns:p14="http://schemas.microsoft.com/office/powerpoint/2010/main" val="327557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30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61899C9-A7D9-8A41-8BF6-12B52BCA40C6}"/>
              </a:ext>
            </a:extLst>
          </p:cNvPr>
          <p:cNvSpPr>
            <a:spLocks noGrp="1" noChangeArrowheads="1"/>
          </p:cNvSpPr>
          <p:nvPr>
            <p:ph type="ftr" sz="quarter" idx="10"/>
          </p:nvPr>
        </p:nvSpPr>
        <p:spPr>
          <a:ln/>
        </p:spPr>
        <p:txBody>
          <a:bodyPr/>
          <a:lstStyle>
            <a:lvl1pPr>
              <a:defRPr/>
            </a:lvl1pPr>
          </a:lstStyle>
          <a:p>
            <a:pPr>
              <a:defRPr/>
            </a:pPr>
            <a:r>
              <a:rPr lang="en-US" dirty="0"/>
              <a:t>Copyright © 2020 Open Geospatial Consortium</a:t>
            </a:r>
          </a:p>
        </p:txBody>
      </p:sp>
      <p:sp>
        <p:nvSpPr>
          <p:cNvPr id="3" name="Rectangle 6">
            <a:extLst>
              <a:ext uri="{FF2B5EF4-FFF2-40B4-BE49-F238E27FC236}">
                <a16:creationId xmlns:a16="http://schemas.microsoft.com/office/drawing/2014/main" id="{9D0F90CB-730D-4E49-8A2B-9FD2BE0383AE}"/>
              </a:ext>
            </a:extLst>
          </p:cNvPr>
          <p:cNvSpPr>
            <a:spLocks noGrp="1" noChangeArrowheads="1"/>
          </p:cNvSpPr>
          <p:nvPr>
            <p:ph type="sldNum" sz="quarter" idx="11"/>
          </p:nvPr>
        </p:nvSpPr>
        <p:spPr>
          <a:ln/>
        </p:spPr>
        <p:txBody>
          <a:bodyPr/>
          <a:lstStyle>
            <a:lvl1pPr>
              <a:defRPr/>
            </a:lvl1pPr>
          </a:lstStyle>
          <a:p>
            <a:pPr>
              <a:defRPr/>
            </a:pPr>
            <a:fld id="{2CEC6D28-F431-F242-89BC-EC8F239D7822}" type="slidenum">
              <a:rPr lang="en-US" altLang="en-US"/>
              <a:pPr>
                <a:defRPr/>
              </a:pPr>
              <a:t>‹#›</a:t>
            </a:fld>
            <a:endParaRPr lang="en-US" altLang="en-US"/>
          </a:p>
        </p:txBody>
      </p:sp>
    </p:spTree>
    <p:extLst>
      <p:ext uri="{BB962C8B-B14F-4D97-AF65-F5344CB8AC3E}">
        <p14:creationId xmlns:p14="http://schemas.microsoft.com/office/powerpoint/2010/main" val="3948883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232173" y="102394"/>
            <a:ext cx="8683228" cy="51435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1400"/>
              <a:buNone/>
              <a:defRPr/>
            </a:lvl1pPr>
            <a:lvl2pPr lvl="1" algn="ctr">
              <a:lnSpc>
                <a:spcPct val="90000"/>
              </a:lnSpc>
              <a:spcBef>
                <a:spcPts val="0"/>
              </a:spcBef>
              <a:spcAft>
                <a:spcPts val="0"/>
              </a:spcAft>
              <a:buSzPts val="1400"/>
              <a:buNone/>
              <a:defRPr/>
            </a:lvl2pPr>
            <a:lvl3pPr lvl="2" algn="ctr">
              <a:lnSpc>
                <a:spcPct val="90000"/>
              </a:lnSpc>
              <a:spcBef>
                <a:spcPts val="0"/>
              </a:spcBef>
              <a:spcAft>
                <a:spcPts val="0"/>
              </a:spcAft>
              <a:buSzPts val="1400"/>
              <a:buNone/>
              <a:defRPr/>
            </a:lvl3pPr>
            <a:lvl4pPr lvl="3" algn="ctr">
              <a:lnSpc>
                <a:spcPct val="90000"/>
              </a:lnSpc>
              <a:spcBef>
                <a:spcPts val="0"/>
              </a:spcBef>
              <a:spcAft>
                <a:spcPts val="0"/>
              </a:spcAft>
              <a:buSzPts val="1400"/>
              <a:buNone/>
              <a:defRPr/>
            </a:lvl4pPr>
            <a:lvl5pPr lvl="4" algn="ctr">
              <a:lnSpc>
                <a:spcPct val="90000"/>
              </a:lnSpc>
              <a:spcBef>
                <a:spcPts val="0"/>
              </a:spcBef>
              <a:spcAft>
                <a:spcPts val="0"/>
              </a:spcAft>
              <a:buSzPts val="1400"/>
              <a:buNone/>
              <a:defRPr/>
            </a:lvl5pPr>
            <a:lvl6pPr lvl="5" algn="ctr">
              <a:lnSpc>
                <a:spcPct val="90000"/>
              </a:lnSpc>
              <a:spcBef>
                <a:spcPts val="0"/>
              </a:spcBef>
              <a:spcAft>
                <a:spcPts val="0"/>
              </a:spcAft>
              <a:buSzPts val="1400"/>
              <a:buNone/>
              <a:defRPr/>
            </a:lvl6pPr>
            <a:lvl7pPr lvl="6" algn="ctr">
              <a:lnSpc>
                <a:spcPct val="90000"/>
              </a:lnSpc>
              <a:spcBef>
                <a:spcPts val="0"/>
              </a:spcBef>
              <a:spcAft>
                <a:spcPts val="0"/>
              </a:spcAft>
              <a:buSzPts val="1400"/>
              <a:buNone/>
              <a:defRPr/>
            </a:lvl7pPr>
            <a:lvl8pPr lvl="7" algn="ctr">
              <a:lnSpc>
                <a:spcPct val="90000"/>
              </a:lnSpc>
              <a:spcBef>
                <a:spcPts val="0"/>
              </a:spcBef>
              <a:spcAft>
                <a:spcPts val="0"/>
              </a:spcAft>
              <a:buSzPts val="1400"/>
              <a:buNone/>
              <a:defRPr/>
            </a:lvl8pPr>
            <a:lvl9pPr lvl="8" algn="ctr">
              <a:lnSpc>
                <a:spcPct val="9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346075" y="959644"/>
            <a:ext cx="4152900" cy="3668316"/>
          </a:xfrm>
          <a:prstGeom prst="rect">
            <a:avLst/>
          </a:prstGeom>
          <a:noFill/>
          <a:ln>
            <a:noFill/>
          </a:ln>
        </p:spPr>
        <p:txBody>
          <a:bodyPr spcFirstLastPara="1" wrap="square" lIns="91425" tIns="45700" rIns="91425" bIns="45700" anchor="t" anchorCtr="0">
            <a:noAutofit/>
          </a:bodyPr>
          <a:lstStyle>
            <a:lvl1pPr marL="342900" lvl="0" indent="-304800" algn="l">
              <a:spcBef>
                <a:spcPts val="420"/>
              </a:spcBef>
              <a:spcAft>
                <a:spcPts val="0"/>
              </a:spcAft>
              <a:buSzPts val="2800"/>
              <a:buFont typeface="Arial"/>
              <a:buChar char="•"/>
              <a:defRPr sz="2100"/>
            </a:lvl1pPr>
            <a:lvl2pPr marL="685800" lvl="1" indent="-285750" algn="l">
              <a:spcBef>
                <a:spcPts val="360"/>
              </a:spcBef>
              <a:spcAft>
                <a:spcPts val="0"/>
              </a:spcAft>
              <a:buSzPts val="2400"/>
              <a:buFont typeface="Arial"/>
              <a:buChar char="–"/>
              <a:defRPr sz="1800"/>
            </a:lvl2pPr>
            <a:lvl3pPr marL="1028700" lvl="2" indent="-266700" algn="l">
              <a:spcBef>
                <a:spcPts val="300"/>
              </a:spcBef>
              <a:spcAft>
                <a:spcPts val="0"/>
              </a:spcAft>
              <a:buSzPts val="2000"/>
              <a:buFont typeface="Arial"/>
              <a:buChar char="•"/>
              <a:defRPr sz="1500"/>
            </a:lvl3pPr>
            <a:lvl4pPr marL="1371600" lvl="3" indent="-257175" algn="l">
              <a:spcBef>
                <a:spcPts val="270"/>
              </a:spcBef>
              <a:spcAft>
                <a:spcPts val="0"/>
              </a:spcAft>
              <a:buSzPts val="1800"/>
              <a:buFont typeface="Arial"/>
              <a:buChar char="–"/>
              <a:defRPr sz="1350"/>
            </a:lvl4pPr>
            <a:lvl5pPr marL="1714500" lvl="4" indent="-257175" algn="l">
              <a:spcBef>
                <a:spcPts val="270"/>
              </a:spcBef>
              <a:spcAft>
                <a:spcPts val="0"/>
              </a:spcAft>
              <a:buSzPts val="1800"/>
              <a:buFont typeface="Arial"/>
              <a:buChar char="»"/>
              <a:defRPr sz="1350"/>
            </a:lvl5pPr>
            <a:lvl6pPr marL="2057400" lvl="5" indent="-257175" algn="l">
              <a:spcBef>
                <a:spcPts val="270"/>
              </a:spcBef>
              <a:spcAft>
                <a:spcPts val="0"/>
              </a:spcAft>
              <a:buSzPts val="1800"/>
              <a:buFont typeface="Arial"/>
              <a:buChar char="»"/>
              <a:defRPr sz="1350"/>
            </a:lvl6pPr>
            <a:lvl7pPr marL="2400300" lvl="6" indent="-257175" algn="l">
              <a:spcBef>
                <a:spcPts val="270"/>
              </a:spcBef>
              <a:spcAft>
                <a:spcPts val="0"/>
              </a:spcAft>
              <a:buSzPts val="1800"/>
              <a:buFont typeface="Arial"/>
              <a:buChar char="»"/>
              <a:defRPr sz="1350"/>
            </a:lvl7pPr>
            <a:lvl8pPr marL="2743200" lvl="7" indent="-257175" algn="l">
              <a:spcBef>
                <a:spcPts val="270"/>
              </a:spcBef>
              <a:spcAft>
                <a:spcPts val="0"/>
              </a:spcAft>
              <a:buSzPts val="1800"/>
              <a:buFont typeface="Arial"/>
              <a:buChar char="»"/>
              <a:defRPr sz="1350"/>
            </a:lvl8pPr>
            <a:lvl9pPr marL="3086100" lvl="8" indent="-257175" algn="l">
              <a:spcBef>
                <a:spcPts val="270"/>
              </a:spcBef>
              <a:spcAft>
                <a:spcPts val="0"/>
              </a:spcAft>
              <a:buSzPts val="1800"/>
              <a:buFont typeface="Arial"/>
              <a:buChar char="»"/>
              <a:defRPr sz="1350"/>
            </a:lvl9pPr>
          </a:lstStyle>
          <a:p>
            <a:endParaRPr/>
          </a:p>
        </p:txBody>
      </p:sp>
      <p:sp>
        <p:nvSpPr>
          <p:cNvPr id="30" name="Google Shape;30;p30"/>
          <p:cNvSpPr txBox="1">
            <a:spLocks noGrp="1"/>
          </p:cNvSpPr>
          <p:nvPr>
            <p:ph type="body" idx="2"/>
          </p:nvPr>
        </p:nvSpPr>
        <p:spPr>
          <a:xfrm>
            <a:off x="4651375" y="959644"/>
            <a:ext cx="4152900" cy="3668316"/>
          </a:xfrm>
          <a:prstGeom prst="rect">
            <a:avLst/>
          </a:prstGeom>
          <a:noFill/>
          <a:ln>
            <a:noFill/>
          </a:ln>
        </p:spPr>
        <p:txBody>
          <a:bodyPr spcFirstLastPara="1" wrap="square" lIns="91425" tIns="45700" rIns="91425" bIns="45700" anchor="t" anchorCtr="0">
            <a:noAutofit/>
          </a:bodyPr>
          <a:lstStyle>
            <a:lvl1pPr marL="342900" lvl="0" indent="-304800" algn="l">
              <a:spcBef>
                <a:spcPts val="420"/>
              </a:spcBef>
              <a:spcAft>
                <a:spcPts val="0"/>
              </a:spcAft>
              <a:buSzPts val="2800"/>
              <a:buFont typeface="Arial"/>
              <a:buChar char="•"/>
              <a:defRPr sz="2100"/>
            </a:lvl1pPr>
            <a:lvl2pPr marL="685800" lvl="1" indent="-285750" algn="l">
              <a:spcBef>
                <a:spcPts val="360"/>
              </a:spcBef>
              <a:spcAft>
                <a:spcPts val="0"/>
              </a:spcAft>
              <a:buSzPts val="2400"/>
              <a:buFont typeface="Arial"/>
              <a:buChar char="–"/>
              <a:defRPr sz="1800"/>
            </a:lvl2pPr>
            <a:lvl3pPr marL="1028700" lvl="2" indent="-266700" algn="l">
              <a:spcBef>
                <a:spcPts val="300"/>
              </a:spcBef>
              <a:spcAft>
                <a:spcPts val="0"/>
              </a:spcAft>
              <a:buSzPts val="2000"/>
              <a:buFont typeface="Arial"/>
              <a:buChar char="•"/>
              <a:defRPr sz="1500"/>
            </a:lvl3pPr>
            <a:lvl4pPr marL="1371600" lvl="3" indent="-257175" algn="l">
              <a:spcBef>
                <a:spcPts val="270"/>
              </a:spcBef>
              <a:spcAft>
                <a:spcPts val="0"/>
              </a:spcAft>
              <a:buSzPts val="1800"/>
              <a:buFont typeface="Arial"/>
              <a:buChar char="–"/>
              <a:defRPr sz="1350"/>
            </a:lvl4pPr>
            <a:lvl5pPr marL="1714500" lvl="4" indent="-257175" algn="l">
              <a:spcBef>
                <a:spcPts val="270"/>
              </a:spcBef>
              <a:spcAft>
                <a:spcPts val="0"/>
              </a:spcAft>
              <a:buSzPts val="1800"/>
              <a:buFont typeface="Arial"/>
              <a:buChar char="»"/>
              <a:defRPr sz="1350"/>
            </a:lvl5pPr>
            <a:lvl6pPr marL="2057400" lvl="5" indent="-257175" algn="l">
              <a:spcBef>
                <a:spcPts val="270"/>
              </a:spcBef>
              <a:spcAft>
                <a:spcPts val="0"/>
              </a:spcAft>
              <a:buSzPts val="1800"/>
              <a:buFont typeface="Arial"/>
              <a:buChar char="»"/>
              <a:defRPr sz="1350"/>
            </a:lvl6pPr>
            <a:lvl7pPr marL="2400300" lvl="6" indent="-257175" algn="l">
              <a:spcBef>
                <a:spcPts val="270"/>
              </a:spcBef>
              <a:spcAft>
                <a:spcPts val="0"/>
              </a:spcAft>
              <a:buSzPts val="1800"/>
              <a:buFont typeface="Arial"/>
              <a:buChar char="»"/>
              <a:defRPr sz="1350"/>
            </a:lvl7pPr>
            <a:lvl8pPr marL="2743200" lvl="7" indent="-257175" algn="l">
              <a:spcBef>
                <a:spcPts val="270"/>
              </a:spcBef>
              <a:spcAft>
                <a:spcPts val="0"/>
              </a:spcAft>
              <a:buSzPts val="1800"/>
              <a:buFont typeface="Arial"/>
              <a:buChar char="»"/>
              <a:defRPr sz="1350"/>
            </a:lvl8pPr>
            <a:lvl9pPr marL="3086100" lvl="8" indent="-257175" algn="l">
              <a:spcBef>
                <a:spcPts val="270"/>
              </a:spcBef>
              <a:spcAft>
                <a:spcPts val="0"/>
              </a:spcAft>
              <a:buSzPts val="1800"/>
              <a:buFont typeface="Arial"/>
              <a:buChar char="»"/>
              <a:defRPr sz="1350"/>
            </a:lvl9pPr>
          </a:lstStyle>
          <a:p>
            <a:endParaRPr/>
          </a:p>
        </p:txBody>
      </p:sp>
      <p:sp>
        <p:nvSpPr>
          <p:cNvPr id="31" name="Google Shape;31;p30"/>
          <p:cNvSpPr txBox="1">
            <a:spLocks noGrp="1"/>
          </p:cNvSpPr>
          <p:nvPr>
            <p:ph type="ftr" idx="11"/>
          </p:nvPr>
        </p:nvSpPr>
        <p:spPr>
          <a:xfrm>
            <a:off x="2972991" y="4914900"/>
            <a:ext cx="3200400" cy="1714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6896100" y="4914900"/>
            <a:ext cx="1905000" cy="1714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675" b="0">
                <a:solidFill>
                  <a:srgbClr val="092E5C"/>
                </a:solidFill>
                <a:latin typeface="Arial"/>
                <a:ea typeface="Arial"/>
                <a:cs typeface="Arial"/>
                <a:sym typeface="Arial"/>
              </a:defRPr>
            </a:lvl1pPr>
            <a:lvl2pPr marL="0" marR="0" lvl="1" indent="0" algn="r">
              <a:spcBef>
                <a:spcPts val="0"/>
              </a:spcBef>
              <a:spcAft>
                <a:spcPts val="0"/>
              </a:spcAft>
              <a:buNone/>
              <a:defRPr sz="675" b="0">
                <a:solidFill>
                  <a:srgbClr val="092E5C"/>
                </a:solidFill>
                <a:latin typeface="Arial"/>
                <a:ea typeface="Arial"/>
                <a:cs typeface="Arial"/>
                <a:sym typeface="Arial"/>
              </a:defRPr>
            </a:lvl2pPr>
            <a:lvl3pPr marL="0" marR="0" lvl="2" indent="0" algn="r">
              <a:spcBef>
                <a:spcPts val="0"/>
              </a:spcBef>
              <a:spcAft>
                <a:spcPts val="0"/>
              </a:spcAft>
              <a:buNone/>
              <a:defRPr sz="675" b="0">
                <a:solidFill>
                  <a:srgbClr val="092E5C"/>
                </a:solidFill>
                <a:latin typeface="Arial"/>
                <a:ea typeface="Arial"/>
                <a:cs typeface="Arial"/>
                <a:sym typeface="Arial"/>
              </a:defRPr>
            </a:lvl3pPr>
            <a:lvl4pPr marL="0" marR="0" lvl="3" indent="0" algn="r">
              <a:spcBef>
                <a:spcPts val="0"/>
              </a:spcBef>
              <a:spcAft>
                <a:spcPts val="0"/>
              </a:spcAft>
              <a:buNone/>
              <a:defRPr sz="675" b="0">
                <a:solidFill>
                  <a:srgbClr val="092E5C"/>
                </a:solidFill>
                <a:latin typeface="Arial"/>
                <a:ea typeface="Arial"/>
                <a:cs typeface="Arial"/>
                <a:sym typeface="Arial"/>
              </a:defRPr>
            </a:lvl4pPr>
            <a:lvl5pPr marL="0" marR="0" lvl="4" indent="0" algn="r">
              <a:spcBef>
                <a:spcPts val="0"/>
              </a:spcBef>
              <a:spcAft>
                <a:spcPts val="0"/>
              </a:spcAft>
              <a:buNone/>
              <a:defRPr sz="675" b="0">
                <a:solidFill>
                  <a:srgbClr val="092E5C"/>
                </a:solidFill>
                <a:latin typeface="Arial"/>
                <a:ea typeface="Arial"/>
                <a:cs typeface="Arial"/>
                <a:sym typeface="Arial"/>
              </a:defRPr>
            </a:lvl5pPr>
            <a:lvl6pPr marL="0" marR="0" lvl="5" indent="0" algn="r">
              <a:spcBef>
                <a:spcPts val="0"/>
              </a:spcBef>
              <a:spcAft>
                <a:spcPts val="0"/>
              </a:spcAft>
              <a:buNone/>
              <a:defRPr sz="675" b="0">
                <a:solidFill>
                  <a:srgbClr val="092E5C"/>
                </a:solidFill>
                <a:latin typeface="Arial"/>
                <a:ea typeface="Arial"/>
                <a:cs typeface="Arial"/>
                <a:sym typeface="Arial"/>
              </a:defRPr>
            </a:lvl6pPr>
            <a:lvl7pPr marL="0" marR="0" lvl="6" indent="0" algn="r">
              <a:spcBef>
                <a:spcPts val="0"/>
              </a:spcBef>
              <a:spcAft>
                <a:spcPts val="0"/>
              </a:spcAft>
              <a:buNone/>
              <a:defRPr sz="675" b="0">
                <a:solidFill>
                  <a:srgbClr val="092E5C"/>
                </a:solidFill>
                <a:latin typeface="Arial"/>
                <a:ea typeface="Arial"/>
                <a:cs typeface="Arial"/>
                <a:sym typeface="Arial"/>
              </a:defRPr>
            </a:lvl7pPr>
            <a:lvl8pPr marL="0" marR="0" lvl="7" indent="0" algn="r">
              <a:spcBef>
                <a:spcPts val="0"/>
              </a:spcBef>
              <a:spcAft>
                <a:spcPts val="0"/>
              </a:spcAft>
              <a:buNone/>
              <a:defRPr sz="675" b="0">
                <a:solidFill>
                  <a:srgbClr val="092E5C"/>
                </a:solidFill>
                <a:latin typeface="Arial"/>
                <a:ea typeface="Arial"/>
                <a:cs typeface="Arial"/>
                <a:sym typeface="Arial"/>
              </a:defRPr>
            </a:lvl8pPr>
            <a:lvl9pPr marL="0" marR="0" lvl="8" indent="0" algn="r">
              <a:spcBef>
                <a:spcPts val="0"/>
              </a:spcBef>
              <a:spcAft>
                <a:spcPts val="0"/>
              </a:spcAft>
              <a:buNone/>
              <a:defRPr sz="675" b="0">
                <a:solidFill>
                  <a:srgbClr val="092E5C"/>
                </a:solidFill>
                <a:latin typeface="Arial"/>
                <a:ea typeface="Arial"/>
                <a:cs typeface="Arial"/>
                <a:sym typeface="Arial"/>
              </a:defRPr>
            </a:lvl9pPr>
          </a:lstStyle>
          <a:p>
            <a:fld id="{00000000-1234-1234-1234-123412341234}" type="slidenum">
              <a:rPr lang="en-CA" smtClean="0"/>
              <a:pPr/>
              <a:t>‹#›</a:t>
            </a:fld>
            <a:endParaRPr lang="en-CA"/>
          </a:p>
        </p:txBody>
      </p:sp>
    </p:spTree>
    <p:extLst>
      <p:ext uri="{BB962C8B-B14F-4D97-AF65-F5344CB8AC3E}">
        <p14:creationId xmlns:p14="http://schemas.microsoft.com/office/powerpoint/2010/main" val="3410192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Custom Layout">
  <p:cSld name="3_Custom Layout">
    <p:spTree>
      <p:nvGrpSpPr>
        <p:cNvPr id="1" name="Shape 168"/>
        <p:cNvGrpSpPr/>
        <p:nvPr/>
      </p:nvGrpSpPr>
      <p:grpSpPr>
        <a:xfrm>
          <a:off x="0" y="0"/>
          <a:ext cx="0" cy="0"/>
          <a:chOff x="0" y="0"/>
          <a:chExt cx="0" cy="0"/>
        </a:xfrm>
      </p:grpSpPr>
      <p:sp>
        <p:nvSpPr>
          <p:cNvPr id="169" name="Google Shape;169;p35"/>
          <p:cNvSpPr txBox="1">
            <a:spLocks noGrp="1"/>
          </p:cNvSpPr>
          <p:nvPr>
            <p:ph type="sldNum" idx="12"/>
          </p:nvPr>
        </p:nvSpPr>
        <p:spPr>
          <a:xfrm>
            <a:off x="8583824" y="69057"/>
            <a:ext cx="468669"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fld id="{00000000-1234-1234-1234-123412341234}" type="slidenum">
              <a:rPr lang="en-CA" smtClean="0"/>
              <a:pPr/>
              <a:t>‹#›</a:t>
            </a:fld>
            <a:endParaRPr lang="en-CA"/>
          </a:p>
        </p:txBody>
      </p:sp>
      <p:sp>
        <p:nvSpPr>
          <p:cNvPr id="170" name="Google Shape;170;p35"/>
          <p:cNvSpPr txBox="1">
            <a:spLocks noGrp="1"/>
          </p:cNvSpPr>
          <p:nvPr>
            <p:ph type="title"/>
          </p:nvPr>
        </p:nvSpPr>
        <p:spPr>
          <a:xfrm>
            <a:off x="628650" y="520701"/>
            <a:ext cx="7886700" cy="747713"/>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rgbClr val="24406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542585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4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Clr>
                <a:srgbClr val="366092"/>
              </a:buClr>
              <a:buSzPts val="1400"/>
              <a:buFont typeface="Calibri"/>
              <a:buNone/>
              <a:defRPr sz="4400" b="1" i="0" u="none" strike="noStrike" cap="none">
                <a:solidFill>
                  <a:srgbClr val="366092"/>
                </a:solidFill>
                <a:latin typeface="Calibri"/>
                <a:ea typeface="Calibri"/>
                <a:cs typeface="Calibri"/>
                <a:sym typeface="Calibri"/>
              </a:defRPr>
            </a:lvl1pPr>
            <a:lvl2pPr lvl="1" indent="0">
              <a:spcBef>
                <a:spcPts val="0"/>
              </a:spcBef>
              <a:spcAft>
                <a:spcPts val="0"/>
              </a:spcAft>
              <a:buSzPts val="1400"/>
              <a:buNone/>
              <a:defRPr sz="1800"/>
            </a:lvl2pPr>
            <a:lvl3pPr lvl="2" indent="0">
              <a:spcBef>
                <a:spcPts val="0"/>
              </a:spcBef>
              <a:spcAft>
                <a:spcPts val="0"/>
              </a:spcAft>
              <a:buSzPts val="1400"/>
              <a:buNone/>
              <a:defRPr sz="1800"/>
            </a:lvl3pPr>
            <a:lvl4pPr lvl="3" indent="0">
              <a:spcBef>
                <a:spcPts val="0"/>
              </a:spcBef>
              <a:spcAft>
                <a:spcPts val="0"/>
              </a:spcAft>
              <a:buSzPts val="1400"/>
              <a:buNone/>
              <a:defRPr sz="1800"/>
            </a:lvl4pPr>
            <a:lvl5pPr lvl="4" indent="0">
              <a:spcBef>
                <a:spcPts val="0"/>
              </a:spcBef>
              <a:spcAft>
                <a:spcPts val="0"/>
              </a:spcAft>
              <a:buSzPts val="1400"/>
              <a:buNone/>
              <a:defRPr sz="1800"/>
            </a:lvl5pPr>
            <a:lvl6pPr lvl="5" indent="0">
              <a:spcBef>
                <a:spcPts val="0"/>
              </a:spcBef>
              <a:spcAft>
                <a:spcPts val="0"/>
              </a:spcAft>
              <a:buSzPts val="1400"/>
              <a:buNone/>
              <a:defRPr sz="1800"/>
            </a:lvl6pPr>
            <a:lvl7pPr lvl="6" indent="0">
              <a:spcBef>
                <a:spcPts val="0"/>
              </a:spcBef>
              <a:spcAft>
                <a:spcPts val="0"/>
              </a:spcAft>
              <a:buSzPts val="1400"/>
              <a:buNone/>
              <a:defRPr sz="1800"/>
            </a:lvl7pPr>
            <a:lvl8pPr lvl="7" indent="0">
              <a:spcBef>
                <a:spcPts val="0"/>
              </a:spcBef>
              <a:spcAft>
                <a:spcPts val="0"/>
              </a:spcAft>
              <a:buSzPts val="1400"/>
              <a:buNone/>
              <a:defRPr sz="1800"/>
            </a:lvl8pPr>
            <a:lvl9pPr lvl="8" indent="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500"/>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p:nvPr/>
        </p:nvSpPr>
        <p:spPr>
          <a:xfrm>
            <a:off x="2514600" y="0"/>
            <a:ext cx="3733800" cy="228600"/>
          </a:xfrm>
          <a:prstGeom prst="rect">
            <a:avLst/>
          </a:prstGeom>
          <a:solidFill>
            <a:srgbClr val="48687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9;p1"/>
          <p:cNvSpPr/>
          <p:nvPr/>
        </p:nvSpPr>
        <p:spPr>
          <a:xfrm>
            <a:off x="0" y="0"/>
            <a:ext cx="2895600" cy="228600"/>
          </a:xfrm>
          <a:prstGeom prst="rect">
            <a:avLst/>
          </a:prstGeom>
          <a:solidFill>
            <a:srgbClr val="2545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p1"/>
          <p:cNvSpPr/>
          <p:nvPr/>
        </p:nvSpPr>
        <p:spPr>
          <a:xfrm>
            <a:off x="6019800" y="0"/>
            <a:ext cx="3124200" cy="228600"/>
          </a:xfrm>
          <a:prstGeom prst="rect">
            <a:avLst/>
          </a:prstGeom>
          <a:solidFill>
            <a:srgbClr val="6C939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
          <p:cNvSpPr txBox="1"/>
          <p:nvPr/>
        </p:nvSpPr>
        <p:spPr>
          <a:xfrm>
            <a:off x="7010400" y="0"/>
            <a:ext cx="2133600" cy="476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pic>
        <p:nvPicPr>
          <p:cNvPr id="12" name="Google Shape;12;p1" descr="Canada logo"/>
          <p:cNvPicPr preferRelativeResize="0"/>
          <p:nvPr/>
        </p:nvPicPr>
        <p:blipFill rotWithShape="1">
          <a:blip r:embed="rId10">
            <a:alphaModFix/>
          </a:blip>
          <a:srcRect/>
          <a:stretch/>
        </p:blipFill>
        <p:spPr>
          <a:xfrm>
            <a:off x="7696200" y="4741268"/>
            <a:ext cx="1295400" cy="331800"/>
          </a:xfrm>
          <a:prstGeom prst="rect">
            <a:avLst/>
          </a:prstGeom>
          <a:noFill/>
          <a:ln>
            <a:noFill/>
          </a:ln>
        </p:spPr>
      </p:pic>
      <p:pic>
        <p:nvPicPr>
          <p:cNvPr id="13" name="Google Shape;13;p1" descr="nrcan_fip_e_2c_55"/>
          <p:cNvPicPr preferRelativeResize="0"/>
          <p:nvPr/>
        </p:nvPicPr>
        <p:blipFill rotWithShape="1">
          <a:blip r:embed="rId11">
            <a:alphaModFix/>
          </a:blip>
          <a:srcRect/>
          <a:stretch/>
        </p:blipFill>
        <p:spPr>
          <a:xfrm>
            <a:off x="304800" y="4874619"/>
            <a:ext cx="2590800" cy="198300"/>
          </a:xfrm>
          <a:prstGeom prst="rect">
            <a:avLst/>
          </a:prstGeom>
          <a:noFill/>
          <a:ln>
            <a:noFill/>
          </a:ln>
        </p:spPr>
      </p:pic>
      <p:sp>
        <p:nvSpPr>
          <p:cNvPr id="14" name="Google Shape;14;p1"/>
          <p:cNvSpPr txBox="1"/>
          <p:nvPr/>
        </p:nvSpPr>
        <p:spPr>
          <a:xfrm>
            <a:off x="228600" y="4594625"/>
            <a:ext cx="6483900"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900" b="0" u="none">
                <a:solidFill>
                  <a:schemeClr val="dk1"/>
                </a:solidFill>
                <a:latin typeface="Arial"/>
                <a:ea typeface="Arial"/>
                <a:cs typeface="Arial"/>
                <a:sym typeface="Arial"/>
              </a:rPr>
              <a:t>© Her Majesty the Queen in Right of Canada, as represented by the Minister of Natural Resources, 20</a:t>
            </a:r>
            <a:r>
              <a:rPr lang="en" sz="900">
                <a:solidFill>
                  <a:schemeClr val="dk1"/>
                </a:solidFill>
              </a:rPr>
              <a:t>20</a:t>
            </a:r>
            <a:endParaRPr sz="900" b="0" u="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slideLayout" Target="../slideLayouts/slideLayout8.xml"/><Relationship Id="rId7" Type="http://schemas.openxmlformats.org/officeDocument/2006/relationships/image" Target="../media/image26.jpg"/><Relationship Id="rId12"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jpg"/><Relationship Id="rId11" Type="http://schemas.openxmlformats.org/officeDocument/2006/relationships/hyperlink" Target="http://www.opengeospatial.org/projects/initiatives/arcticsdp" TargetMode="External"/><Relationship Id="rId5" Type="http://schemas.openxmlformats.org/officeDocument/2006/relationships/image" Target="../media/image24.jpg"/><Relationship Id="rId10" Type="http://schemas.openxmlformats.org/officeDocument/2006/relationships/image" Target="../media/image29.png"/><Relationship Id="rId4" Type="http://schemas.openxmlformats.org/officeDocument/2006/relationships/notesSlide" Target="../notesSlides/notesSlide8.xml"/><Relationship Id="rId9"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5" Type="http://schemas.openxmlformats.org/officeDocument/2006/relationships/hyperlink" Target="https://www.youtube.com/watch?v=WRqHvia1eBs&amp;feature=youtu.be&amp;t=295" TargetMode="External"/><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4.xml"/><Relationship Id="rId7" Type="http://schemas.openxmlformats.org/officeDocument/2006/relationships/hyperlink" Target="https://youtu.be/Ytf3ahdvMms?t=111"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hyperlink" Target="https://youtu.be/K8xRbNiGgRs" TargetMode="External"/><Relationship Id="rId4" Type="http://schemas.openxmlformats.org/officeDocument/2006/relationships/notesSlide" Target="../notesSlides/notesSlide12.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openxmlformats.org/officeDocument/2006/relationships/image" Target="../media/image35.jp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hyperlink" Target="https://www.international.gc.ca/world-monde/international_relations-relations_internationales/arctic-arctique/index.aspx?lang=eng"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slideLayout" Target="../slideLayouts/slideLayout3.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audio" Target="../media/media4.m4a"/><Relationship Id="rId16" Type="http://schemas.openxmlformats.org/officeDocument/2006/relationships/image" Target="../media/image4.png"/><Relationship Id="rId1" Type="http://schemas.microsoft.com/office/2007/relationships/media" Target="../media/media4.m4a"/><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notesSlide" Target="../notesSlides/notesSlide2.xml"/><Relationship Id="rId9" Type="http://schemas.openxmlformats.org/officeDocument/2006/relationships/image" Target="../media/image10.jpe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18.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hyperlink" Target="https://youtu.be/tGS1rcaJRug" TargetMode="External"/><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19.JP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xml"/><Relationship Id="rId7" Type="http://schemas.openxmlformats.org/officeDocument/2006/relationships/image" Target="../media/image22.tm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openxmlformats.org/officeDocument/2006/relationships/image" Target="../media/image20.tmp"/><Relationship Id="rId4" Type="http://schemas.openxmlformats.org/officeDocument/2006/relationships/notesSlide" Target="../notesSlides/notesSlide5.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61;p13"/>
          <p:cNvPicPr preferRelativeResize="0"/>
          <p:nvPr/>
        </p:nvPicPr>
        <p:blipFill rotWithShape="1">
          <a:blip r:embed="rId5">
            <a:alphaModFix/>
          </a:blip>
          <a:srcRect/>
          <a:stretch/>
        </p:blipFill>
        <p:spPr>
          <a:xfrm>
            <a:off x="-42530" y="-153869"/>
            <a:ext cx="9144000" cy="6508856"/>
          </a:xfrm>
          <a:prstGeom prst="rect">
            <a:avLst/>
          </a:prstGeom>
          <a:noFill/>
          <a:ln>
            <a:noFill/>
          </a:ln>
          <a:effectLst>
            <a:outerShdw blurRad="57150" dist="19050" dir="5400000" algn="bl" rotWithShape="0">
              <a:srgbClr val="000000">
                <a:alpha val="50000"/>
              </a:srgbClr>
            </a:outerShdw>
          </a:effectLst>
        </p:spPr>
      </p:pic>
      <p:sp>
        <p:nvSpPr>
          <p:cNvPr id="2" name="Slide Number Placeholder 1"/>
          <p:cNvSpPr>
            <a:spLocks noGrp="1"/>
          </p:cNvSpPr>
          <p:nvPr>
            <p:ph type="sldNum" sz="quarter" idx="11"/>
          </p:nvPr>
        </p:nvSpPr>
        <p:spPr>
          <a:xfrm>
            <a:off x="5943600" y="4914900"/>
            <a:ext cx="3200400" cy="171450"/>
          </a:xfrm>
        </p:spPr>
        <p:txBody>
          <a:bodyPr/>
          <a:lstStyle/>
          <a:p>
            <a:pPr>
              <a:defRPr/>
            </a:pPr>
            <a:endParaRPr lang="en-US" altLang="fr-FR" dirty="0"/>
          </a:p>
        </p:txBody>
      </p:sp>
      <p:sp>
        <p:nvSpPr>
          <p:cNvPr id="3" name="Rectangle 2"/>
          <p:cNvSpPr txBox="1">
            <a:spLocks noChangeArrowheads="1"/>
          </p:cNvSpPr>
          <p:nvPr/>
        </p:nvSpPr>
        <p:spPr>
          <a:xfrm>
            <a:off x="763479" y="135558"/>
            <a:ext cx="7412589" cy="940157"/>
          </a:xfrm>
          <a:prstGeom prst="rect">
            <a:avLst/>
          </a:prstGeom>
        </p:spPr>
        <p:txBody>
          <a:bodyPr vert="horz" lIns="91440" tIns="45720" rIns="91440" bIns="45720" rtlCol="0" anchor="b">
            <a:normAutofit fontScale="85000" lnSpcReduction="10000"/>
          </a:bodyPr>
          <a:lstStyle>
            <a:lvl1pPr algn="ctr" defTabSz="457200" rtl="0" eaLnBrk="1" latinLnBrk="0" hangingPunct="1">
              <a:spcBef>
                <a:spcPct val="0"/>
              </a:spcBef>
              <a:buNone/>
              <a:defRPr sz="4000" b="1" kern="1200">
                <a:solidFill>
                  <a:schemeClr val="accent1">
                    <a:lumMod val="50000"/>
                  </a:schemeClr>
                </a:solidFill>
                <a:latin typeface="Arial"/>
                <a:ea typeface="+mj-ea"/>
                <a:cs typeface="Arial"/>
              </a:defRPr>
            </a:lvl1pPr>
          </a:lstStyle>
          <a:p>
            <a:r>
              <a:rPr lang="en-CA" altLang="en-US" sz="3200" dirty="0">
                <a:solidFill>
                  <a:srgbClr val="FFFFFF"/>
                </a:solidFill>
                <a:effectLst>
                  <a:outerShdw blurRad="38100" dist="38100" dir="2700000" algn="tl">
                    <a:srgbClr val="000000">
                      <a:alpha val="43137"/>
                    </a:srgbClr>
                  </a:outerShdw>
                </a:effectLst>
              </a:rPr>
              <a:t>The 5-year vision for the Arctic Spatial Data Infrastructure - Lessons for Canada’s North</a:t>
            </a:r>
          </a:p>
        </p:txBody>
      </p:sp>
      <p:sp>
        <p:nvSpPr>
          <p:cNvPr id="4" name="Subtitle 2"/>
          <p:cNvSpPr txBox="1">
            <a:spLocks/>
          </p:cNvSpPr>
          <p:nvPr/>
        </p:nvSpPr>
        <p:spPr bwMode="auto">
          <a:xfrm>
            <a:off x="654066" y="1490141"/>
            <a:ext cx="8407448" cy="1235811"/>
          </a:xfrm>
          <a:prstGeom prst="rect">
            <a:avLst/>
          </a:prstGeom>
          <a:noFill/>
          <a:ln w="12700">
            <a:noFill/>
            <a:miter lim="800000"/>
            <a:headEnd/>
            <a:tailEnd/>
          </a:ln>
          <a:effectLst/>
        </p:spPr>
        <p:txBody>
          <a:bodyPr lIns="50800" tIns="50800" rIns="90488" bIns="50800"/>
          <a:lstStyle/>
          <a:p>
            <a:pPr marL="382587" indent="-342900">
              <a:buFont typeface="Wingdings" panose="05000000000000000000" pitchFamily="2" charset="2"/>
              <a:buChar char="Ø"/>
              <a:defRPr/>
            </a:pPr>
            <a:r>
              <a:rPr lang="en-US" sz="2400" dirty="0">
                <a:solidFill>
                  <a:schemeClr val="bg1"/>
                </a:solidFill>
                <a:effectLst>
                  <a:outerShdw blurRad="38100" dist="38100" dir="2700000" algn="tl">
                    <a:srgbClr val="000000">
                      <a:alpha val="43137"/>
                    </a:srgbClr>
                  </a:outerShdw>
                </a:effectLst>
              </a:rPr>
              <a:t>Enabling Access to Arctic Spatial Data Across Borders, Across Time, Across Cultures</a:t>
            </a:r>
          </a:p>
          <a:p>
            <a:pPr marL="382587" indent="-342900">
              <a:buFont typeface="Wingdings" panose="05000000000000000000" pitchFamily="2" charset="2"/>
              <a:buChar char="Ø"/>
              <a:defRPr/>
            </a:pPr>
            <a:r>
              <a:rPr lang="en-CA" sz="2400" dirty="0">
                <a:solidFill>
                  <a:schemeClr val="bg1"/>
                </a:solidFill>
                <a:effectLst>
                  <a:outerShdw blurRad="38100" dist="38100" dir="2700000" algn="tl">
                    <a:srgbClr val="000000">
                      <a:alpha val="43137"/>
                    </a:srgbClr>
                  </a:outerShdw>
                </a:effectLst>
              </a:rPr>
              <a:t>Governance, Standards and Policy provide a generic roadmap for Canadian Stakeholder discussions</a:t>
            </a:r>
            <a:endParaRPr lang="en-US" sz="2400" dirty="0">
              <a:solidFill>
                <a:schemeClr val="bg1"/>
              </a:solidFill>
              <a:effectLst>
                <a:outerShdw blurRad="38100" dist="38100" dir="2700000" algn="tl">
                  <a:srgbClr val="000000">
                    <a:alpha val="43137"/>
                  </a:srgbClr>
                </a:outerShdw>
              </a:effectLst>
            </a:endParaRPr>
          </a:p>
          <a:p>
            <a:pPr marL="382587" indent="-342900">
              <a:buFont typeface="Wingdings" panose="05000000000000000000" pitchFamily="2" charset="2"/>
              <a:buChar char="Ø"/>
              <a:defRPr/>
            </a:pPr>
            <a:endParaRPr lang="en-US" sz="2400" dirty="0">
              <a:solidFill>
                <a:schemeClr val="bg1"/>
              </a:solidFill>
              <a:effectLst>
                <a:outerShdw blurRad="38100" dist="38100" dir="2700000" algn="tl">
                  <a:srgbClr val="000000">
                    <a:alpha val="43137"/>
                  </a:srgbClr>
                </a:outerShdw>
              </a:effectLst>
            </a:endParaRPr>
          </a:p>
          <a:p>
            <a:pPr marL="382587" indent="-342900">
              <a:buFont typeface="Wingdings" panose="05000000000000000000" pitchFamily="2" charset="2"/>
              <a:buChar char="Ø"/>
              <a:defRPr/>
            </a:pPr>
            <a:endParaRPr lang="en-US" sz="2400" dirty="0">
              <a:solidFill>
                <a:schemeClr val="bg1"/>
              </a:solidFill>
              <a:effectLst>
                <a:outerShdw blurRad="38100" dist="38100" dir="2700000" algn="tl">
                  <a:srgbClr val="000000">
                    <a:alpha val="43137"/>
                  </a:srgbClr>
                </a:outerShdw>
              </a:effectLst>
            </a:endParaRPr>
          </a:p>
        </p:txBody>
      </p:sp>
      <p:sp>
        <p:nvSpPr>
          <p:cNvPr id="10" name="Google Shape;62;p13"/>
          <p:cNvSpPr/>
          <p:nvPr/>
        </p:nvSpPr>
        <p:spPr>
          <a:xfrm>
            <a:off x="0" y="5082304"/>
            <a:ext cx="2493900" cy="184800"/>
          </a:xfrm>
          <a:prstGeom prst="rect">
            <a:avLst/>
          </a:prstGeom>
          <a:noFill/>
          <a:ln>
            <a:noFill/>
          </a:ln>
        </p:spPr>
        <p:txBody>
          <a:bodyPr spcFirstLastPara="1" wrap="square" lIns="91425" tIns="45700" rIns="91425" bIns="45700" anchor="t" anchorCtr="0">
            <a:noAutofit/>
          </a:bodyPr>
          <a:lstStyle/>
          <a:p>
            <a:r>
              <a:rPr lang="en-US" sz="600" dirty="0">
                <a:solidFill>
                  <a:srgbClr val="FFFFFF"/>
                </a:solidFill>
                <a:latin typeface="Calibri"/>
                <a:ea typeface="Calibri"/>
                <a:cs typeface="Calibri"/>
                <a:sym typeface="Calibri"/>
              </a:rPr>
              <a:t>http://wallpaper.imcphoto.net/animals/polar-bear/polar-bear-on-ice.jpg</a:t>
            </a:r>
            <a:endParaRPr sz="1000" dirty="0">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9" name="Google Shape;36;p6"/>
          <p:cNvSpPr txBox="1"/>
          <p:nvPr/>
        </p:nvSpPr>
        <p:spPr>
          <a:xfrm>
            <a:off x="5638800" y="3837800"/>
            <a:ext cx="3422714" cy="1244504"/>
          </a:xfrm>
          <a:prstGeom prst="rect">
            <a:avLst/>
          </a:prstGeom>
          <a:solidFill>
            <a:schemeClr val="bg1"/>
          </a:solidFill>
          <a:ln>
            <a:noFill/>
          </a:ln>
        </p:spPr>
        <p:txBody>
          <a:bodyPr spcFirstLastPara="1" wrap="square" lIns="91425" tIns="91425" rIns="91425" bIns="91425" anchor="t" anchorCtr="0">
            <a:noAutofit/>
          </a:bodyPr>
          <a:lstStyle/>
          <a:p>
            <a:pPr lvl="0" algn="ctr">
              <a:lnSpc>
                <a:spcPct val="115000"/>
              </a:lnSpc>
            </a:pPr>
            <a:r>
              <a:rPr lang="en-CA" sz="1800" b="1" dirty="0">
                <a:solidFill>
                  <a:schemeClr val="bg2"/>
                </a:solidFill>
                <a:latin typeface="Calibri"/>
                <a:ea typeface="Calibri"/>
                <a:cs typeface="Calibri"/>
                <a:sym typeface="Calibri"/>
              </a:rPr>
              <a:t>Cameron Wilson &amp; Simon </a:t>
            </a:r>
            <a:r>
              <a:rPr lang="en-CA" sz="1800" b="1" dirty="0" err="1">
                <a:solidFill>
                  <a:schemeClr val="bg2"/>
                </a:solidFill>
                <a:latin typeface="Calibri"/>
                <a:ea typeface="Calibri"/>
                <a:cs typeface="Calibri"/>
                <a:sym typeface="Calibri"/>
              </a:rPr>
              <a:t>Riopel</a:t>
            </a:r>
            <a:endParaRPr lang="en-CA" sz="1800" b="1" dirty="0">
              <a:solidFill>
                <a:schemeClr val="bg2"/>
              </a:solidFill>
              <a:latin typeface="Calibri"/>
              <a:ea typeface="Calibri"/>
              <a:cs typeface="Calibri"/>
              <a:sym typeface="Calibri"/>
            </a:endParaRPr>
          </a:p>
          <a:p>
            <a:pPr lvl="0" algn="ctr">
              <a:lnSpc>
                <a:spcPct val="115000"/>
              </a:lnSpc>
            </a:pPr>
            <a:r>
              <a:rPr lang="en-CA" b="1" i="1" dirty="0" err="1">
                <a:solidFill>
                  <a:schemeClr val="bg2"/>
                </a:solidFill>
                <a:latin typeface="Calibri"/>
                <a:ea typeface="Calibri"/>
                <a:cs typeface="Calibri"/>
                <a:sym typeface="Calibri"/>
              </a:rPr>
              <a:t>GeoConnections</a:t>
            </a:r>
            <a:r>
              <a:rPr lang="en-CA" b="1" dirty="0">
                <a:solidFill>
                  <a:schemeClr val="bg2"/>
                </a:solidFill>
                <a:latin typeface="Calibri"/>
                <a:ea typeface="Calibri"/>
                <a:cs typeface="Calibri"/>
                <a:sym typeface="Calibri"/>
              </a:rPr>
              <a:t>, </a:t>
            </a:r>
            <a:r>
              <a:rPr lang="en-CA" b="1" i="1" dirty="0">
                <a:solidFill>
                  <a:schemeClr val="bg2"/>
                </a:solidFill>
                <a:latin typeface="Calibri"/>
                <a:ea typeface="Calibri"/>
                <a:cs typeface="Calibri"/>
                <a:sym typeface="Calibri"/>
              </a:rPr>
              <a:t>Canada Centre for Mapping and Earth Observation, Natural Resources Canada and Partners</a:t>
            </a:r>
          </a:p>
          <a:p>
            <a:pPr lvl="0" algn="ctr">
              <a:lnSpc>
                <a:spcPct val="115000"/>
              </a:lnSpc>
            </a:pPr>
            <a:endParaRPr lang="en-CA" sz="1800" b="1" i="1" dirty="0">
              <a:solidFill>
                <a:schemeClr val="bg2"/>
              </a:solidFill>
              <a:latin typeface="Calibri"/>
              <a:ea typeface="Calibri"/>
              <a:cs typeface="Calibri"/>
              <a:sym typeface="Calibri"/>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716803287"/>
      </p:ext>
    </p:extLst>
  </p:cSld>
  <p:clrMapOvr>
    <a:masterClrMapping/>
  </p:clrMapOvr>
  <mc:AlternateContent xmlns:mc="http://schemas.openxmlformats.org/markup-compatibility/2006" xmlns:p14="http://schemas.microsoft.com/office/powerpoint/2010/main">
    <mc:Choice Requires="p14">
      <p:transition spd="slow" p14:dur="2000" advTm="43857"/>
    </mc:Choice>
    <mc:Fallback xmlns="">
      <p:transition spd="slow" advTm="4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p:nvPr/>
        </p:nvSpPr>
        <p:spPr>
          <a:xfrm>
            <a:off x="478636" y="3721586"/>
            <a:ext cx="110570" cy="255451"/>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9" name="Title 1"/>
          <p:cNvSpPr>
            <a:spLocks noGrp="1"/>
          </p:cNvSpPr>
          <p:nvPr>
            <p:ph type="title"/>
          </p:nvPr>
        </p:nvSpPr>
        <p:spPr>
          <a:xfrm>
            <a:off x="0" y="84571"/>
            <a:ext cx="9144000" cy="747713"/>
          </a:xfrm>
        </p:spPr>
        <p:txBody>
          <a:bodyPr/>
          <a:lstStyle/>
          <a:p>
            <a:pPr algn="ctr"/>
            <a:r>
              <a:rPr lang="en-CA" sz="2800" dirty="0">
                <a:solidFill>
                  <a:schemeClr val="dk2"/>
                </a:solidFill>
                <a:sym typeface="Arial"/>
              </a:rPr>
              <a:t>Arctic SDI Governance</a:t>
            </a:r>
          </a:p>
        </p:txBody>
      </p:sp>
      <p:sp>
        <p:nvSpPr>
          <p:cNvPr id="29" name="Google Shape;127;g47814c818a_0_13"/>
          <p:cNvSpPr/>
          <p:nvPr/>
        </p:nvSpPr>
        <p:spPr>
          <a:xfrm>
            <a:off x="2415150" y="1358936"/>
            <a:ext cx="4471875" cy="284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0" name="Google Shape;128;g47814c818a_0_13"/>
          <p:cNvSpPr/>
          <p:nvPr/>
        </p:nvSpPr>
        <p:spPr>
          <a:xfrm>
            <a:off x="4000050" y="2288065"/>
            <a:ext cx="4429575" cy="13225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1" name="Google Shape;129;g47814c818a_0_13"/>
          <p:cNvSpPr/>
          <p:nvPr/>
        </p:nvSpPr>
        <p:spPr>
          <a:xfrm>
            <a:off x="6305175" y="3022268"/>
            <a:ext cx="1724850" cy="83407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6" name="Google Shape;137;g47814c818a_0_13"/>
          <p:cNvSpPr/>
          <p:nvPr/>
        </p:nvSpPr>
        <p:spPr>
          <a:xfrm>
            <a:off x="7089000" y="915311"/>
            <a:ext cx="1724850" cy="5512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pic>
        <p:nvPicPr>
          <p:cNvPr id="32" name="Google Shape;130;g47814c818a_0_13"/>
          <p:cNvPicPr preferRelativeResize="0"/>
          <p:nvPr/>
        </p:nvPicPr>
        <p:blipFill rotWithShape="1">
          <a:blip r:embed="rId5">
            <a:alphaModFix/>
          </a:blip>
          <a:srcRect l="1691" t="19101" r="3278" b="14896"/>
          <a:stretch/>
        </p:blipFill>
        <p:spPr>
          <a:xfrm>
            <a:off x="812119" y="846220"/>
            <a:ext cx="7360331" cy="3404846"/>
          </a:xfrm>
          <a:prstGeom prst="rect">
            <a:avLst/>
          </a:prstGeom>
          <a:noFill/>
          <a:ln>
            <a:noFill/>
          </a:ln>
        </p:spPr>
      </p:pic>
      <p:pic>
        <p:nvPicPr>
          <p:cNvPr id="13" name="Picture 4"/>
          <p:cNvPicPr>
            <a:picLocks noChangeAspect="1"/>
          </p:cNvPicPr>
          <p:nvPr/>
        </p:nvPicPr>
        <p:blipFill rotWithShape="1">
          <a:blip r:embed="rId6"/>
          <a:srcRect l="18588" t="28865" r="49709" b="59596"/>
          <a:stretch/>
        </p:blipFill>
        <p:spPr>
          <a:xfrm>
            <a:off x="7715250" y="274732"/>
            <a:ext cx="1428750" cy="435818"/>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767333654"/>
      </p:ext>
    </p:extLst>
  </p:cSld>
  <p:clrMapOvr>
    <a:masterClrMapping/>
  </p:clrMapOvr>
  <mc:AlternateContent xmlns:mc="http://schemas.openxmlformats.org/markup-compatibility/2006" xmlns:p14="http://schemas.microsoft.com/office/powerpoint/2010/main">
    <mc:Choice Requires="p14">
      <p:transition spd="slow" p14:dur="2000" advTm="21615"/>
    </mc:Choice>
    <mc:Fallback xmlns="">
      <p:transition spd="slow" advTm="21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20"/>
          <p:cNvSpPr txBox="1">
            <a:spLocks noGrp="1"/>
          </p:cNvSpPr>
          <p:nvPr>
            <p:ph type="sldNum" idx="12"/>
          </p:nvPr>
        </p:nvSpPr>
        <p:spPr>
          <a:xfrm>
            <a:off x="8583824" y="69057"/>
            <a:ext cx="468669"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CA" b="0">
                <a:solidFill>
                  <a:srgbClr val="888888"/>
                </a:solidFill>
                <a:latin typeface="Calibri" panose="020F0502020204030204" pitchFamily="34" charset="0"/>
                <a:ea typeface="Calibri"/>
                <a:cs typeface="Calibri"/>
                <a:sym typeface="Calibri"/>
              </a:rPr>
              <a:pPr/>
              <a:t>11</a:t>
            </a:fld>
            <a:endParaRPr b="0">
              <a:solidFill>
                <a:srgbClr val="888888"/>
              </a:solidFill>
              <a:latin typeface="Calibri" panose="020F0502020204030204" pitchFamily="34" charset="0"/>
              <a:ea typeface="Calibri"/>
              <a:cs typeface="Calibri"/>
              <a:sym typeface="Calibri"/>
            </a:endParaRPr>
          </a:p>
        </p:txBody>
      </p:sp>
      <p:sp>
        <p:nvSpPr>
          <p:cNvPr id="554" name="Google Shape;554;p20"/>
          <p:cNvSpPr txBox="1">
            <a:spLocks noGrp="1"/>
          </p:cNvSpPr>
          <p:nvPr>
            <p:ph type="title"/>
          </p:nvPr>
        </p:nvSpPr>
        <p:spPr>
          <a:xfrm>
            <a:off x="628650" y="520701"/>
            <a:ext cx="7886700" cy="747713"/>
          </a:xfrm>
          <a:prstGeom prst="rect">
            <a:avLst/>
          </a:prstGeom>
          <a:noFill/>
          <a:ln>
            <a:noFill/>
          </a:ln>
        </p:spPr>
        <p:txBody>
          <a:bodyPr spcFirstLastPara="1" wrap="square" lIns="68569" tIns="34275" rIns="68569" bIns="34275" anchor="ctr" anchorCtr="0">
            <a:normAutofit/>
          </a:bodyPr>
          <a:lstStyle/>
          <a:p>
            <a:pPr>
              <a:buSzPts val="5333"/>
            </a:pPr>
            <a:endParaRPr>
              <a:latin typeface="Calibri" panose="020F0502020204030204" pitchFamily="34" charset="0"/>
            </a:endParaRPr>
          </a:p>
        </p:txBody>
      </p:sp>
      <p:pic>
        <p:nvPicPr>
          <p:cNvPr id="555" name="Google Shape;555;p20" descr="JPEG Image"/>
          <p:cNvPicPr preferRelativeResize="0"/>
          <p:nvPr/>
        </p:nvPicPr>
        <p:blipFill rotWithShape="1">
          <a:blip r:embed="rId5">
            <a:alphaModFix/>
          </a:blip>
          <a:srcRect/>
          <a:stretch/>
        </p:blipFill>
        <p:spPr>
          <a:xfrm>
            <a:off x="1" y="-11113"/>
            <a:ext cx="1863725" cy="1209676"/>
          </a:xfrm>
          <a:prstGeom prst="rect">
            <a:avLst/>
          </a:prstGeom>
          <a:noFill/>
          <a:ln>
            <a:noFill/>
          </a:ln>
        </p:spPr>
      </p:pic>
      <p:pic>
        <p:nvPicPr>
          <p:cNvPr id="556" name="Google Shape;556;p20" descr="JPEG Image"/>
          <p:cNvPicPr preferRelativeResize="0"/>
          <p:nvPr/>
        </p:nvPicPr>
        <p:blipFill rotWithShape="1">
          <a:blip r:embed="rId6">
            <a:alphaModFix/>
          </a:blip>
          <a:srcRect/>
          <a:stretch/>
        </p:blipFill>
        <p:spPr>
          <a:xfrm>
            <a:off x="7286625" y="0"/>
            <a:ext cx="1809750" cy="1276350"/>
          </a:xfrm>
          <a:prstGeom prst="rect">
            <a:avLst/>
          </a:prstGeom>
          <a:noFill/>
          <a:ln>
            <a:noFill/>
          </a:ln>
        </p:spPr>
      </p:pic>
      <p:pic>
        <p:nvPicPr>
          <p:cNvPr id="557" name="Google Shape;557;p20" descr="JPEG Image"/>
          <p:cNvPicPr preferRelativeResize="0"/>
          <p:nvPr/>
        </p:nvPicPr>
        <p:blipFill rotWithShape="1">
          <a:blip r:embed="rId7">
            <a:alphaModFix/>
          </a:blip>
          <a:srcRect/>
          <a:stretch/>
        </p:blipFill>
        <p:spPr>
          <a:xfrm>
            <a:off x="5476875" y="-12700"/>
            <a:ext cx="1809750" cy="1209675"/>
          </a:xfrm>
          <a:prstGeom prst="rect">
            <a:avLst/>
          </a:prstGeom>
          <a:noFill/>
          <a:ln>
            <a:noFill/>
          </a:ln>
        </p:spPr>
      </p:pic>
      <p:pic>
        <p:nvPicPr>
          <p:cNvPr id="558" name="Google Shape;558;p20" descr="JPEG Image"/>
          <p:cNvPicPr preferRelativeResize="0"/>
          <p:nvPr/>
        </p:nvPicPr>
        <p:blipFill rotWithShape="1">
          <a:blip r:embed="rId8">
            <a:alphaModFix/>
          </a:blip>
          <a:srcRect/>
          <a:stretch/>
        </p:blipFill>
        <p:spPr>
          <a:xfrm>
            <a:off x="1863725" y="-12700"/>
            <a:ext cx="1857375" cy="1200151"/>
          </a:xfrm>
          <a:prstGeom prst="rect">
            <a:avLst/>
          </a:prstGeom>
          <a:noFill/>
          <a:ln>
            <a:noFill/>
          </a:ln>
        </p:spPr>
      </p:pic>
      <p:pic>
        <p:nvPicPr>
          <p:cNvPr id="559" name="Google Shape;559;p20" descr="JPEG Image"/>
          <p:cNvPicPr preferRelativeResize="0"/>
          <p:nvPr/>
        </p:nvPicPr>
        <p:blipFill rotWithShape="1">
          <a:blip r:embed="rId9">
            <a:alphaModFix/>
          </a:blip>
          <a:srcRect/>
          <a:stretch/>
        </p:blipFill>
        <p:spPr>
          <a:xfrm>
            <a:off x="3673475" y="-12700"/>
            <a:ext cx="1809750" cy="1181100"/>
          </a:xfrm>
          <a:prstGeom prst="rect">
            <a:avLst/>
          </a:prstGeom>
          <a:noFill/>
          <a:ln>
            <a:noFill/>
          </a:ln>
        </p:spPr>
      </p:pic>
      <p:sp>
        <p:nvSpPr>
          <p:cNvPr id="560" name="Google Shape;560;p20"/>
          <p:cNvSpPr/>
          <p:nvPr/>
        </p:nvSpPr>
        <p:spPr>
          <a:xfrm>
            <a:off x="0" y="1171575"/>
            <a:ext cx="9144000" cy="285750"/>
          </a:xfrm>
          <a:prstGeom prst="rect">
            <a:avLst/>
          </a:prstGeom>
          <a:solidFill>
            <a:schemeClr val="lt1"/>
          </a:solidFill>
          <a:ln>
            <a:noFill/>
          </a:ln>
        </p:spPr>
        <p:txBody>
          <a:bodyPr spcFirstLastPara="1" wrap="square" lIns="68569" tIns="34275" rIns="68569" bIns="34275" anchor="ctr" anchorCtr="0">
            <a:noAutofit/>
          </a:bodyPr>
          <a:lstStyle/>
          <a:p>
            <a:pPr algn="ctr"/>
            <a:endParaRPr sz="1800">
              <a:solidFill>
                <a:srgbClr val="FFFFFF"/>
              </a:solidFill>
              <a:latin typeface="Calibri" panose="020F0502020204030204" pitchFamily="34" charset="0"/>
              <a:ea typeface="Calibri"/>
              <a:cs typeface="Calibri"/>
              <a:sym typeface="Calibri"/>
            </a:endParaRPr>
          </a:p>
        </p:txBody>
      </p:sp>
      <p:sp>
        <p:nvSpPr>
          <p:cNvPr id="561" name="Google Shape;561;p20"/>
          <p:cNvSpPr txBox="1"/>
          <p:nvPr/>
        </p:nvSpPr>
        <p:spPr>
          <a:xfrm>
            <a:off x="34526" y="594812"/>
            <a:ext cx="7886700" cy="747713"/>
          </a:xfrm>
          <a:prstGeom prst="rect">
            <a:avLst/>
          </a:prstGeom>
          <a:noFill/>
          <a:ln>
            <a:noFill/>
          </a:ln>
        </p:spPr>
        <p:txBody>
          <a:bodyPr spcFirstLastPara="1" wrap="square" lIns="91425" tIns="45713" rIns="91425" bIns="45713" anchor="ctr" anchorCtr="0">
            <a:noAutofit/>
          </a:bodyPr>
          <a:lstStyle/>
          <a:p>
            <a:pPr>
              <a:buClr>
                <a:srgbClr val="FFFFFF"/>
              </a:buClr>
              <a:buSzPts val="3200"/>
            </a:pPr>
            <a:r>
              <a:rPr lang="en-CA" sz="2400" b="1" dirty="0">
                <a:solidFill>
                  <a:srgbClr val="FFFFFF"/>
                </a:solidFill>
                <a:latin typeface="Calibri" panose="020F0502020204030204" pitchFamily="34" charset="0"/>
              </a:rPr>
              <a:t>Arctic Spatial Data Pilot - Videos</a:t>
            </a:r>
            <a:endParaRPr sz="1050" dirty="0">
              <a:latin typeface="Calibri" panose="020F0502020204030204" pitchFamily="34" charset="0"/>
            </a:endParaRPr>
          </a:p>
        </p:txBody>
      </p:sp>
      <p:sp>
        <p:nvSpPr>
          <p:cNvPr id="562" name="Google Shape;562;p20"/>
          <p:cNvSpPr/>
          <p:nvPr/>
        </p:nvSpPr>
        <p:spPr>
          <a:xfrm>
            <a:off x="1" y="1168401"/>
            <a:ext cx="9144000" cy="3975100"/>
          </a:xfrm>
          <a:prstGeom prst="rect">
            <a:avLst/>
          </a:prstGeom>
          <a:solidFill>
            <a:schemeClr val="lt1"/>
          </a:solidFill>
          <a:ln>
            <a:noFill/>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800">
              <a:solidFill>
                <a:srgbClr val="FFFFFF"/>
              </a:solidFill>
              <a:latin typeface="Calibri" panose="020F0502020204030204" pitchFamily="34" charset="0"/>
              <a:ea typeface="Calibri"/>
              <a:cs typeface="Calibri"/>
              <a:sym typeface="Calibri"/>
            </a:endParaRPr>
          </a:p>
        </p:txBody>
      </p:sp>
      <p:pic>
        <p:nvPicPr>
          <p:cNvPr id="563" name="Google Shape;563;p20"/>
          <p:cNvPicPr preferRelativeResize="0"/>
          <p:nvPr/>
        </p:nvPicPr>
        <p:blipFill rotWithShape="1">
          <a:blip r:embed="rId10">
            <a:alphaModFix/>
          </a:blip>
          <a:srcRect l="14905" t="27342" r="20455" b="54510"/>
          <a:stretch/>
        </p:blipFill>
        <p:spPr>
          <a:xfrm>
            <a:off x="2342985" y="1384865"/>
            <a:ext cx="6914148" cy="1652337"/>
          </a:xfrm>
          <a:prstGeom prst="rect">
            <a:avLst/>
          </a:prstGeom>
          <a:noFill/>
          <a:ln>
            <a:noFill/>
          </a:ln>
        </p:spPr>
      </p:pic>
      <p:sp>
        <p:nvSpPr>
          <p:cNvPr id="564" name="Google Shape;564;p20"/>
          <p:cNvSpPr txBox="1"/>
          <p:nvPr/>
        </p:nvSpPr>
        <p:spPr>
          <a:xfrm>
            <a:off x="112295" y="1421681"/>
            <a:ext cx="2117559" cy="3377667"/>
          </a:xfrm>
          <a:prstGeom prst="rect">
            <a:avLst/>
          </a:prstGeom>
          <a:noFill/>
          <a:ln>
            <a:noFill/>
          </a:ln>
        </p:spPr>
        <p:txBody>
          <a:bodyPr spcFirstLastPara="1" wrap="square" lIns="68569" tIns="34275" rIns="68569" bIns="34275" anchor="t" anchorCtr="0">
            <a:noAutofit/>
          </a:bodyPr>
          <a:lstStyle/>
          <a:p>
            <a:pPr algn="ctr">
              <a:buClr>
                <a:srgbClr val="002060"/>
              </a:buClr>
              <a:buSzPts val="2667"/>
            </a:pPr>
            <a:r>
              <a:rPr lang="en-CA" sz="2000" b="1" dirty="0">
                <a:solidFill>
                  <a:srgbClr val="002060"/>
                </a:solidFill>
                <a:latin typeface="Calibri" panose="020F0502020204030204" pitchFamily="34" charset="0"/>
                <a:ea typeface="Calibri"/>
                <a:cs typeface="Calibri"/>
                <a:sym typeface="Calibri"/>
              </a:rPr>
              <a:t>VIDEOS</a:t>
            </a:r>
            <a:endParaRPr sz="1050" b="1" dirty="0">
              <a:latin typeface="Calibri" panose="020F0502020204030204" pitchFamily="34" charset="0"/>
            </a:endParaRPr>
          </a:p>
          <a:p>
            <a:pPr algn="ctr">
              <a:spcBef>
                <a:spcPts val="400"/>
              </a:spcBef>
              <a:buClr>
                <a:srgbClr val="002060"/>
              </a:buClr>
              <a:buSzPts val="2667"/>
            </a:pPr>
            <a:r>
              <a:rPr lang="en-CA" sz="2000" dirty="0">
                <a:solidFill>
                  <a:srgbClr val="002060"/>
                </a:solidFill>
                <a:latin typeface="Calibri" panose="020F0502020204030204" pitchFamily="34" charset="0"/>
                <a:ea typeface="Calibri"/>
                <a:cs typeface="Calibri"/>
                <a:sym typeface="Calibri"/>
              </a:rPr>
              <a:t>Case Studies by Pilot Participants</a:t>
            </a:r>
            <a:endParaRPr sz="1800" i="1" dirty="0">
              <a:solidFill>
                <a:srgbClr val="002060"/>
              </a:solidFill>
              <a:latin typeface="Calibri" panose="020F0502020204030204" pitchFamily="34" charset="0"/>
              <a:ea typeface="Calibri"/>
              <a:cs typeface="Calibri"/>
              <a:sym typeface="Calibri"/>
            </a:endParaRPr>
          </a:p>
        </p:txBody>
      </p:sp>
      <p:pic>
        <p:nvPicPr>
          <p:cNvPr id="565" name="Google Shape;565;p20"/>
          <p:cNvPicPr preferRelativeResize="0"/>
          <p:nvPr/>
        </p:nvPicPr>
        <p:blipFill rotWithShape="1">
          <a:blip r:embed="rId10">
            <a:alphaModFix/>
          </a:blip>
          <a:srcRect l="14905" t="48749" r="20455" b="33281"/>
          <a:stretch/>
        </p:blipFill>
        <p:spPr>
          <a:xfrm>
            <a:off x="1863725" y="2629842"/>
            <a:ext cx="6914148" cy="1636296"/>
          </a:xfrm>
          <a:prstGeom prst="rect">
            <a:avLst/>
          </a:prstGeom>
          <a:noFill/>
          <a:ln>
            <a:noFill/>
          </a:ln>
        </p:spPr>
      </p:pic>
      <p:pic>
        <p:nvPicPr>
          <p:cNvPr id="566" name="Google Shape;566;p20"/>
          <p:cNvPicPr preferRelativeResize="0"/>
          <p:nvPr/>
        </p:nvPicPr>
        <p:blipFill rotWithShape="1">
          <a:blip r:embed="rId10">
            <a:alphaModFix/>
          </a:blip>
          <a:srcRect l="14905" t="69625" r="20455" b="16148"/>
          <a:stretch/>
        </p:blipFill>
        <p:spPr>
          <a:xfrm>
            <a:off x="1329051" y="3822171"/>
            <a:ext cx="6914148" cy="1295520"/>
          </a:xfrm>
          <a:prstGeom prst="rect">
            <a:avLst/>
          </a:prstGeom>
          <a:noFill/>
          <a:ln>
            <a:noFill/>
          </a:ln>
        </p:spPr>
      </p:pic>
      <p:sp>
        <p:nvSpPr>
          <p:cNvPr id="2" name="Rectangle 1"/>
          <p:cNvSpPr/>
          <p:nvPr/>
        </p:nvSpPr>
        <p:spPr>
          <a:xfrm>
            <a:off x="-946152" y="1146010"/>
            <a:ext cx="5909429" cy="300082"/>
          </a:xfrm>
          <a:prstGeom prst="rect">
            <a:avLst/>
          </a:prstGeom>
        </p:spPr>
        <p:txBody>
          <a:bodyPr wrap="square">
            <a:spAutoFit/>
          </a:bodyPr>
          <a:lstStyle/>
          <a:p>
            <a:pPr marL="914378" lvl="2">
              <a:spcBef>
                <a:spcPts val="880"/>
              </a:spcBef>
              <a:buSzPts val="1400"/>
            </a:pPr>
            <a:r>
              <a:rPr lang="en-CA" sz="1350" u="sng" dirty="0">
                <a:solidFill>
                  <a:schemeClr val="hlink"/>
                </a:solidFill>
                <a:latin typeface="Calibri" panose="020F0502020204030204" pitchFamily="34" charset="0"/>
                <a:hlinkClick r:id="rId11"/>
              </a:rPr>
              <a:t>http://www.opengeospatial.org/projects/initiatives/arcticsdp </a:t>
            </a:r>
            <a:endParaRPr lang="en-CA" sz="1350" dirty="0">
              <a:latin typeface="Calibri" panose="020F050202020403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1343909589"/>
      </p:ext>
    </p:extLst>
  </p:cSld>
  <p:clrMapOvr>
    <a:masterClrMapping/>
  </p:clrMapOvr>
  <mc:AlternateContent xmlns:mc="http://schemas.openxmlformats.org/markup-compatibility/2006" xmlns:p14="http://schemas.microsoft.com/office/powerpoint/2010/main">
    <mc:Choice Requires="p14">
      <p:transition spd="slow" p14:dur="2000" advTm="32684"/>
    </mc:Choice>
    <mc:Fallback xmlns="">
      <p:transition spd="slow" advTm="3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6593" y="295744"/>
            <a:ext cx="6770813" cy="857400"/>
          </a:xfrm>
        </p:spPr>
        <p:txBody>
          <a:bodyPr/>
          <a:lstStyle/>
          <a:p>
            <a:r>
              <a:rPr lang="en-CA" sz="3600" dirty="0"/>
              <a:t>Climate Change in the Arctic Predictive Modelling</a:t>
            </a:r>
          </a:p>
        </p:txBody>
      </p:sp>
      <p:sp>
        <p:nvSpPr>
          <p:cNvPr id="3" name="Text Placeholder 2"/>
          <p:cNvSpPr>
            <a:spLocks noGrp="1"/>
          </p:cNvSpPr>
          <p:nvPr>
            <p:ph type="body" idx="1"/>
          </p:nvPr>
        </p:nvSpPr>
        <p:spPr>
          <a:xfrm>
            <a:off x="0" y="1105345"/>
            <a:ext cx="4384486" cy="3394500"/>
          </a:xfrm>
        </p:spPr>
        <p:txBody>
          <a:bodyPr/>
          <a:lstStyle/>
          <a:p>
            <a:r>
              <a:rPr lang="en-CA" sz="2000" dirty="0"/>
              <a:t>Distributed analytical process</a:t>
            </a:r>
          </a:p>
          <a:p>
            <a:r>
              <a:rPr lang="en-CA" sz="2000" dirty="0"/>
              <a:t>Replicated Geological Survey of Canada science paper (Riopel et al.)</a:t>
            </a:r>
          </a:p>
          <a:p>
            <a:r>
              <a:rPr lang="en-CA" sz="2000" dirty="0"/>
              <a:t>Use of Discrete Global Grid System standard to query numerous Canadian and USA data sources</a:t>
            </a:r>
          </a:p>
          <a:p>
            <a:r>
              <a:rPr lang="en-CA" sz="2000" dirty="0"/>
              <a:t>Modeling Land Susceptibility Failure due to Permafrost Loss in 2050. </a:t>
            </a:r>
          </a:p>
          <a:p>
            <a:r>
              <a:rPr lang="en-CA" sz="2000" dirty="0"/>
              <a:t>Repeatable science</a:t>
            </a:r>
          </a:p>
        </p:txBody>
      </p:sp>
      <p:pic>
        <p:nvPicPr>
          <p:cNvPr id="8" name="Image 7">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2824" t="12205" r="23874" b="15092"/>
          <a:stretch/>
        </p:blipFill>
        <p:spPr>
          <a:xfrm>
            <a:off x="4384486" y="1335752"/>
            <a:ext cx="4708478" cy="2627542"/>
          </a:xfrm>
          <a:prstGeom prst="rect">
            <a:avLst/>
          </a:prstGeom>
        </p:spPr>
      </p:pic>
      <p:sp>
        <p:nvSpPr>
          <p:cNvPr id="4" name="Rectangle 3"/>
          <p:cNvSpPr/>
          <p:nvPr/>
        </p:nvSpPr>
        <p:spPr>
          <a:xfrm>
            <a:off x="9825843" y="2265462"/>
            <a:ext cx="1277914" cy="307777"/>
          </a:xfrm>
          <a:prstGeom prst="rect">
            <a:avLst/>
          </a:prstGeom>
        </p:spPr>
        <p:txBody>
          <a:bodyPr wrap="none">
            <a:spAutoFit/>
          </a:bodyPr>
          <a:lstStyle/>
          <a:p>
            <a:r>
              <a:rPr lang="fr-FR" dirty="0"/>
              <a:t>4.55  to   6.24</a:t>
            </a:r>
            <a:endParaRPr lang="fr-CA" dirty="0"/>
          </a:p>
        </p:txBody>
      </p:sp>
      <p:sp>
        <p:nvSpPr>
          <p:cNvPr id="5" name="TextBox 4"/>
          <p:cNvSpPr txBox="1"/>
          <p:nvPr/>
        </p:nvSpPr>
        <p:spPr>
          <a:xfrm>
            <a:off x="4265882" y="4120204"/>
            <a:ext cx="5265970" cy="400110"/>
          </a:xfrm>
          <a:prstGeom prst="rect">
            <a:avLst/>
          </a:prstGeom>
          <a:noFill/>
        </p:spPr>
        <p:txBody>
          <a:bodyPr wrap="square" rtlCol="0">
            <a:spAutoFit/>
          </a:bodyPr>
          <a:lstStyle/>
          <a:p>
            <a:r>
              <a:rPr lang="en-CA" sz="2000" b="1" dirty="0">
                <a:latin typeface="Calibri" panose="020F0502020204030204" pitchFamily="34" charset="0"/>
              </a:rPr>
              <a:t>Open standards + Open data = Open Science</a:t>
            </a:r>
            <a:endParaRPr lang="en-CA" sz="2000"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034161431"/>
      </p:ext>
    </p:extLst>
  </p:cSld>
  <p:clrMapOvr>
    <a:masterClrMapping/>
  </p:clrMapOvr>
  <mc:AlternateContent xmlns:mc="http://schemas.openxmlformats.org/markup-compatibility/2006" xmlns:p14="http://schemas.microsoft.com/office/powerpoint/2010/main">
    <mc:Choice Requires="p14">
      <p:transition spd="slow" p14:dur="2000" advTm="60482"/>
    </mc:Choice>
    <mc:Fallback xmlns="">
      <p:transition spd="slow" advTm="6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
          <p:cNvSpPr txBox="1">
            <a:spLocks noGrp="1"/>
          </p:cNvSpPr>
          <p:nvPr>
            <p:ph type="title"/>
          </p:nvPr>
        </p:nvSpPr>
        <p:spPr>
          <a:xfrm>
            <a:off x="57150" y="230445"/>
            <a:ext cx="8801100" cy="540060"/>
          </a:xfrm>
          <a:prstGeom prst="rect">
            <a:avLst/>
          </a:prstGeom>
          <a:noFill/>
          <a:ln>
            <a:noFill/>
          </a:ln>
        </p:spPr>
        <p:txBody>
          <a:bodyPr spcFirstLastPara="1" wrap="square" lIns="68569" tIns="34275" rIns="68569" bIns="34275" anchor="ctr" anchorCtr="0">
            <a:noAutofit/>
          </a:bodyPr>
          <a:lstStyle/>
          <a:p>
            <a:r>
              <a:rPr lang="en-CA" sz="3200" dirty="0"/>
              <a:t>The Landscape of Complex Adaptive Systems</a:t>
            </a:r>
            <a:r>
              <a:rPr lang="en-CA" sz="3200" baseline="30000" dirty="0"/>
              <a:t>1</a:t>
            </a:r>
            <a:endParaRPr sz="3200" dirty="0"/>
          </a:p>
        </p:txBody>
      </p:sp>
      <p:sp>
        <p:nvSpPr>
          <p:cNvPr id="318" name="Google Shape;318;p6"/>
          <p:cNvSpPr txBox="1">
            <a:spLocks noGrp="1"/>
          </p:cNvSpPr>
          <p:nvPr>
            <p:ph type="body" idx="1"/>
          </p:nvPr>
        </p:nvSpPr>
        <p:spPr>
          <a:xfrm>
            <a:off x="293244" y="855726"/>
            <a:ext cx="5253268" cy="3370623"/>
          </a:xfrm>
          <a:prstGeom prst="rect">
            <a:avLst/>
          </a:prstGeom>
          <a:noFill/>
          <a:ln>
            <a:noFill/>
          </a:ln>
        </p:spPr>
        <p:txBody>
          <a:bodyPr spcFirstLastPara="1" wrap="square" lIns="68569" tIns="34275" rIns="68569" bIns="34275" anchor="t" anchorCtr="0">
            <a:noAutofit/>
          </a:bodyPr>
          <a:lstStyle/>
          <a:p>
            <a:pPr marL="0" indent="0">
              <a:spcBef>
                <a:spcPts val="0"/>
              </a:spcBef>
              <a:buSzPts val="1600"/>
              <a:buNone/>
            </a:pPr>
            <a:r>
              <a:rPr lang="en-CA" sz="1400" dirty="0"/>
              <a:t>The government has put a renewed emphasis on ensuring access to science-based evidence to understand and address priorities such as climate change, clean innovative technologies, environmental assessments and continental approaches.</a:t>
            </a:r>
            <a:endParaRPr sz="2400" dirty="0"/>
          </a:p>
          <a:p>
            <a:pPr marL="0" indent="0">
              <a:spcBef>
                <a:spcPts val="240"/>
              </a:spcBef>
              <a:buSzPts val="1600"/>
              <a:buNone/>
            </a:pPr>
            <a:endParaRPr sz="600" dirty="0"/>
          </a:p>
          <a:p>
            <a:pPr marL="0" indent="0">
              <a:spcBef>
                <a:spcPts val="240"/>
              </a:spcBef>
              <a:buSzPts val="1600"/>
              <a:buNone/>
            </a:pPr>
            <a:r>
              <a:rPr lang="en-CA" sz="1400" dirty="0"/>
              <a:t>Instances of the Canadian Geospatial Data Infrastructure includes:</a:t>
            </a:r>
            <a:endParaRPr sz="1400" dirty="0"/>
          </a:p>
          <a:p>
            <a:pPr marL="175022" indent="-175022">
              <a:spcBef>
                <a:spcPts val="240"/>
              </a:spcBef>
              <a:buSzPts val="1600"/>
            </a:pPr>
            <a:r>
              <a:rPr lang="en-CA" sz="1400" dirty="0"/>
              <a:t>the Federal Geospatial Platform, </a:t>
            </a:r>
            <a:endParaRPr sz="2400" dirty="0"/>
          </a:p>
          <a:p>
            <a:pPr marL="175022" indent="-175022">
              <a:spcBef>
                <a:spcPts val="240"/>
              </a:spcBef>
              <a:buSzPts val="1600"/>
            </a:pPr>
            <a:r>
              <a:rPr lang="en-CA" sz="1400" dirty="0"/>
              <a:t>Canadian inter-jurisdictional co-ordination via the Canadian Council on Geomatics,</a:t>
            </a:r>
            <a:endParaRPr sz="2400" dirty="0"/>
          </a:p>
          <a:p>
            <a:pPr marL="175022" indent="-175022">
              <a:spcBef>
                <a:spcPts val="240"/>
              </a:spcBef>
              <a:buSzPts val="1600"/>
            </a:pPr>
            <a:r>
              <a:rPr lang="en-CA" sz="1400" dirty="0"/>
              <a:t>the circumpolar Arctic Spatial Data Infrastructure and liaison with Arctic Council</a:t>
            </a:r>
            <a:endParaRPr sz="2400" dirty="0"/>
          </a:p>
          <a:p>
            <a:pPr marL="175022" indent="-175022">
              <a:spcBef>
                <a:spcPts val="240"/>
              </a:spcBef>
              <a:buSzPts val="1600"/>
            </a:pPr>
            <a:r>
              <a:rPr lang="en-CA" sz="1400" dirty="0"/>
              <a:t>and foundational standards, operational policies and assessment methods for a Marine Spatial Data Infrastructure. </a:t>
            </a:r>
            <a:endParaRPr sz="2400" dirty="0"/>
          </a:p>
          <a:p>
            <a:pPr marL="0" indent="0">
              <a:spcBef>
                <a:spcPts val="240"/>
              </a:spcBef>
              <a:buSzPts val="1600"/>
              <a:buNone/>
            </a:pPr>
            <a:endParaRPr sz="600" dirty="0"/>
          </a:p>
          <a:p>
            <a:pPr marL="0" indent="0">
              <a:spcBef>
                <a:spcPts val="240"/>
              </a:spcBef>
              <a:buSzPts val="1600"/>
              <a:buNone/>
            </a:pPr>
            <a:r>
              <a:rPr lang="en-CA" sz="1400" dirty="0"/>
              <a:t>SDIs are critical to the sharing of data across numerous domestic and international jurisdictions in support of Arctic Council ecosystem based analysis.</a:t>
            </a:r>
            <a:endParaRPr sz="2400" dirty="0"/>
          </a:p>
        </p:txBody>
      </p:sp>
      <p:sp>
        <p:nvSpPr>
          <p:cNvPr id="332" name="Google Shape;332;p6"/>
          <p:cNvSpPr txBox="1"/>
          <p:nvPr/>
        </p:nvSpPr>
        <p:spPr>
          <a:xfrm>
            <a:off x="6402343" y="4554845"/>
            <a:ext cx="959638" cy="207719"/>
          </a:xfrm>
          <a:prstGeom prst="rect">
            <a:avLst/>
          </a:prstGeom>
          <a:noFill/>
          <a:ln>
            <a:noFill/>
          </a:ln>
        </p:spPr>
        <p:txBody>
          <a:bodyPr spcFirstLastPara="1" wrap="square" lIns="68569" tIns="34275" rIns="68569" bIns="34275" anchor="t" anchorCtr="0">
            <a:spAutoFit/>
          </a:bodyPr>
          <a:lstStyle/>
          <a:p>
            <a:r>
              <a:rPr lang="en-CA" sz="900" b="1">
                <a:solidFill>
                  <a:schemeClr val="dk1"/>
                </a:solidFill>
                <a:latin typeface="CG Times"/>
                <a:ea typeface="CG Times"/>
                <a:cs typeface="CG Times"/>
                <a:sym typeface="CG Times"/>
              </a:rPr>
              <a:t>1. L. Grus 2010</a:t>
            </a:r>
            <a:endParaRPr sz="1050"/>
          </a:p>
        </p:txBody>
      </p:sp>
      <p:grpSp>
        <p:nvGrpSpPr>
          <p:cNvPr id="2" name="Group 1"/>
          <p:cNvGrpSpPr/>
          <p:nvPr/>
        </p:nvGrpSpPr>
        <p:grpSpPr>
          <a:xfrm>
            <a:off x="5619204" y="954364"/>
            <a:ext cx="3394733" cy="3195582"/>
            <a:chOff x="5734035" y="809762"/>
            <a:chExt cx="3394733" cy="3195582"/>
          </a:xfrm>
        </p:grpSpPr>
        <p:grpSp>
          <p:nvGrpSpPr>
            <p:cNvPr id="319" name="Google Shape;319;p6"/>
            <p:cNvGrpSpPr/>
            <p:nvPr/>
          </p:nvGrpSpPr>
          <p:grpSpPr>
            <a:xfrm>
              <a:off x="5734035" y="809762"/>
              <a:ext cx="3114708" cy="3195582"/>
              <a:chOff x="4860032" y="1408146"/>
              <a:chExt cx="4152944" cy="4260776"/>
            </a:xfrm>
          </p:grpSpPr>
          <p:sp>
            <p:nvSpPr>
              <p:cNvPr id="320" name="Google Shape;320;p6"/>
              <p:cNvSpPr/>
              <p:nvPr/>
            </p:nvSpPr>
            <p:spPr>
              <a:xfrm>
                <a:off x="4860032" y="2598662"/>
                <a:ext cx="1782152" cy="1782152"/>
              </a:xfrm>
              <a:prstGeom prst="ellipse">
                <a:avLst/>
              </a:prstGeom>
              <a:noFill/>
              <a:ln w="25400" cap="flat" cmpd="sng">
                <a:solidFill>
                  <a:srgbClr val="2E972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750" b="1">
                  <a:solidFill>
                    <a:schemeClr val="lt1"/>
                  </a:solidFill>
                  <a:latin typeface="CG Times"/>
                  <a:ea typeface="CG Times"/>
                  <a:cs typeface="CG Times"/>
                  <a:sym typeface="CG Times"/>
                </a:endParaRPr>
              </a:p>
            </p:txBody>
          </p:sp>
          <p:sp>
            <p:nvSpPr>
              <p:cNvPr id="321" name="Google Shape;321;p6"/>
              <p:cNvSpPr/>
              <p:nvPr/>
            </p:nvSpPr>
            <p:spPr>
              <a:xfrm>
                <a:off x="5596714" y="1429661"/>
                <a:ext cx="1782152" cy="1782152"/>
              </a:xfrm>
              <a:prstGeom prst="ellipse">
                <a:avLst/>
              </a:prstGeom>
              <a:noFill/>
              <a:ln w="25400" cap="flat" cmpd="sng">
                <a:solidFill>
                  <a:srgbClr val="2E972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750" b="1">
                  <a:solidFill>
                    <a:schemeClr val="lt1"/>
                  </a:solidFill>
                  <a:latin typeface="CG Times"/>
                  <a:ea typeface="CG Times"/>
                  <a:cs typeface="CG Times"/>
                  <a:sym typeface="CG Times"/>
                </a:endParaRPr>
              </a:p>
            </p:txBody>
          </p:sp>
          <p:sp>
            <p:nvSpPr>
              <p:cNvPr id="322" name="Google Shape;322;p6"/>
              <p:cNvSpPr/>
              <p:nvPr/>
            </p:nvSpPr>
            <p:spPr>
              <a:xfrm>
                <a:off x="6247488" y="2699763"/>
                <a:ext cx="1782152" cy="1782152"/>
              </a:xfrm>
              <a:prstGeom prst="ellipse">
                <a:avLst/>
              </a:prstGeom>
              <a:noFill/>
              <a:ln w="25400" cap="flat" cmpd="sng">
                <a:solidFill>
                  <a:srgbClr val="2E972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750" b="1">
                  <a:solidFill>
                    <a:schemeClr val="lt1"/>
                  </a:solidFill>
                  <a:latin typeface="CG Times"/>
                  <a:ea typeface="CG Times"/>
                  <a:cs typeface="CG Times"/>
                  <a:sym typeface="CG Times"/>
                </a:endParaRPr>
              </a:p>
            </p:txBody>
          </p:sp>
          <p:sp>
            <p:nvSpPr>
              <p:cNvPr id="323" name="Google Shape;323;p6"/>
              <p:cNvSpPr/>
              <p:nvPr/>
            </p:nvSpPr>
            <p:spPr>
              <a:xfrm>
                <a:off x="5580236" y="3879070"/>
                <a:ext cx="1782152" cy="1782152"/>
              </a:xfrm>
              <a:prstGeom prst="ellipse">
                <a:avLst/>
              </a:prstGeom>
              <a:noFill/>
              <a:ln w="25400" cap="flat" cmpd="sng">
                <a:solidFill>
                  <a:srgbClr val="2E972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750" b="1">
                  <a:solidFill>
                    <a:schemeClr val="lt1"/>
                  </a:solidFill>
                  <a:latin typeface="CG Times"/>
                  <a:ea typeface="CG Times"/>
                  <a:cs typeface="CG Times"/>
                  <a:sym typeface="CG Times"/>
                </a:endParaRPr>
              </a:p>
            </p:txBody>
          </p:sp>
          <p:sp>
            <p:nvSpPr>
              <p:cNvPr id="324" name="Google Shape;324;p6"/>
              <p:cNvSpPr/>
              <p:nvPr/>
            </p:nvSpPr>
            <p:spPr>
              <a:xfrm>
                <a:off x="7043310" y="3886770"/>
                <a:ext cx="1782152" cy="1782152"/>
              </a:xfrm>
              <a:prstGeom prst="ellipse">
                <a:avLst/>
              </a:prstGeom>
              <a:noFill/>
              <a:ln w="25400" cap="flat" cmpd="sng">
                <a:solidFill>
                  <a:srgbClr val="2E972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750" b="1">
                  <a:solidFill>
                    <a:schemeClr val="lt1"/>
                  </a:solidFill>
                  <a:latin typeface="CG Times"/>
                  <a:ea typeface="CG Times"/>
                  <a:cs typeface="CG Times"/>
                  <a:sym typeface="CG Times"/>
                </a:endParaRPr>
              </a:p>
            </p:txBody>
          </p:sp>
          <p:sp>
            <p:nvSpPr>
              <p:cNvPr id="325" name="Google Shape;325;p6"/>
              <p:cNvSpPr txBox="1"/>
              <p:nvPr/>
            </p:nvSpPr>
            <p:spPr>
              <a:xfrm>
                <a:off x="5953301" y="1750942"/>
                <a:ext cx="914100" cy="830956"/>
              </a:xfrm>
              <a:prstGeom prst="rect">
                <a:avLst/>
              </a:prstGeom>
              <a:noFill/>
              <a:ln>
                <a:noFill/>
              </a:ln>
            </p:spPr>
            <p:txBody>
              <a:bodyPr spcFirstLastPara="1" wrap="square" lIns="68569" tIns="34275" rIns="68569" bIns="34275" anchor="t" anchorCtr="0">
                <a:spAutoFit/>
              </a:bodyPr>
              <a:lstStyle/>
              <a:p>
                <a:r>
                  <a:rPr lang="en-CA" sz="1200" dirty="0"/>
                  <a:t>F/P/T Land Data</a:t>
                </a:r>
                <a:endParaRPr sz="1200" dirty="0"/>
              </a:p>
            </p:txBody>
          </p:sp>
          <p:sp>
            <p:nvSpPr>
              <p:cNvPr id="326" name="Google Shape;326;p6"/>
              <p:cNvSpPr txBox="1"/>
              <p:nvPr/>
            </p:nvSpPr>
            <p:spPr>
              <a:xfrm>
                <a:off x="5069031" y="3361807"/>
                <a:ext cx="1194624" cy="338513"/>
              </a:xfrm>
              <a:prstGeom prst="rect">
                <a:avLst/>
              </a:prstGeom>
              <a:noFill/>
              <a:ln>
                <a:noFill/>
              </a:ln>
            </p:spPr>
            <p:txBody>
              <a:bodyPr spcFirstLastPara="1" wrap="square" lIns="68569" tIns="34275" rIns="68569" bIns="34275" anchor="t" anchorCtr="0">
                <a:spAutoFit/>
              </a:bodyPr>
              <a:lstStyle/>
              <a:p>
                <a:r>
                  <a:rPr lang="en-CA" sz="1200" dirty="0">
                    <a:solidFill>
                      <a:schemeClr val="dk1"/>
                    </a:solidFill>
                    <a:latin typeface="CG Times"/>
                    <a:ea typeface="CG Times"/>
                    <a:cs typeface="CG Times"/>
                    <a:sym typeface="CG Times"/>
                  </a:rPr>
                  <a:t>Indigenous</a:t>
                </a:r>
                <a:endParaRPr sz="1050" dirty="0"/>
              </a:p>
            </p:txBody>
          </p:sp>
          <p:sp>
            <p:nvSpPr>
              <p:cNvPr id="327" name="Google Shape;327;p6"/>
              <p:cNvSpPr txBox="1"/>
              <p:nvPr/>
            </p:nvSpPr>
            <p:spPr>
              <a:xfrm>
                <a:off x="6703585" y="3267674"/>
                <a:ext cx="838691" cy="584735"/>
              </a:xfrm>
              <a:prstGeom prst="rect">
                <a:avLst/>
              </a:prstGeom>
              <a:noFill/>
              <a:ln>
                <a:noFill/>
              </a:ln>
            </p:spPr>
            <p:txBody>
              <a:bodyPr spcFirstLastPara="1" wrap="square" lIns="68569" tIns="34275" rIns="68569" bIns="34275" anchor="t" anchorCtr="0">
                <a:spAutoFit/>
              </a:bodyPr>
              <a:lstStyle/>
              <a:p>
                <a:pPr algn="ctr"/>
                <a:r>
                  <a:rPr lang="en-CA" sz="1200" b="1" dirty="0" err="1">
                    <a:solidFill>
                      <a:schemeClr val="dk1"/>
                    </a:solidFill>
                    <a:latin typeface="CG Times"/>
                    <a:ea typeface="CG Times"/>
                    <a:cs typeface="CG Times"/>
                    <a:sym typeface="CG Times"/>
                  </a:rPr>
                  <a:t>DigitalArctic</a:t>
                </a:r>
                <a:endParaRPr sz="1200" dirty="0"/>
              </a:p>
            </p:txBody>
          </p:sp>
          <p:sp>
            <p:nvSpPr>
              <p:cNvPr id="328" name="Google Shape;328;p6"/>
              <p:cNvSpPr txBox="1"/>
              <p:nvPr/>
            </p:nvSpPr>
            <p:spPr>
              <a:xfrm>
                <a:off x="7457249" y="1808763"/>
                <a:ext cx="1555727" cy="830956"/>
              </a:xfrm>
              <a:prstGeom prst="rect">
                <a:avLst/>
              </a:prstGeom>
              <a:noFill/>
              <a:ln>
                <a:noFill/>
              </a:ln>
            </p:spPr>
            <p:txBody>
              <a:bodyPr spcFirstLastPara="1" wrap="square" lIns="68569" tIns="34275" rIns="68569" bIns="34275" anchor="t" anchorCtr="0">
                <a:spAutoFit/>
              </a:bodyPr>
              <a:lstStyle/>
              <a:p>
                <a:r>
                  <a:rPr lang="en-CA" sz="1200" dirty="0">
                    <a:solidFill>
                      <a:schemeClr val="dk1"/>
                    </a:solidFill>
                    <a:latin typeface="CG Times"/>
                    <a:ea typeface="CG Times"/>
                    <a:cs typeface="CG Times"/>
                    <a:sym typeface="CG Times"/>
                  </a:rPr>
                  <a:t>Marine, Federal, International</a:t>
                </a:r>
                <a:endParaRPr sz="1200" dirty="0">
                  <a:solidFill>
                    <a:schemeClr val="dk1"/>
                  </a:solidFill>
                  <a:latin typeface="CG Times"/>
                  <a:ea typeface="CG Times"/>
                  <a:cs typeface="CG Times"/>
                  <a:sym typeface="CG Times"/>
                </a:endParaRPr>
              </a:p>
            </p:txBody>
          </p:sp>
          <p:sp>
            <p:nvSpPr>
              <p:cNvPr id="329" name="Google Shape;329;p6"/>
              <p:cNvSpPr txBox="1"/>
              <p:nvPr/>
            </p:nvSpPr>
            <p:spPr>
              <a:xfrm>
                <a:off x="7625688" y="4560353"/>
                <a:ext cx="936475" cy="584735"/>
              </a:xfrm>
              <a:prstGeom prst="rect">
                <a:avLst/>
              </a:prstGeom>
              <a:noFill/>
              <a:ln>
                <a:noFill/>
              </a:ln>
            </p:spPr>
            <p:txBody>
              <a:bodyPr spcFirstLastPara="1" wrap="square" lIns="68569" tIns="34275" rIns="68569" bIns="34275" anchor="t" anchorCtr="0">
                <a:spAutoFit/>
              </a:bodyPr>
              <a:lstStyle/>
              <a:p>
                <a:r>
                  <a:rPr lang="en-CA" sz="1200" dirty="0">
                    <a:solidFill>
                      <a:schemeClr val="dk1"/>
                    </a:solidFill>
                    <a:latin typeface="CG Times"/>
                    <a:ea typeface="CG Times"/>
                    <a:cs typeface="CG Times"/>
                    <a:sym typeface="CG Times"/>
                  </a:rPr>
                  <a:t>Arctic </a:t>
                </a:r>
                <a:endParaRPr sz="1050" dirty="0"/>
              </a:p>
              <a:p>
                <a:r>
                  <a:rPr lang="en-CA" sz="1200" dirty="0">
                    <a:solidFill>
                      <a:schemeClr val="dk1"/>
                    </a:solidFill>
                    <a:latin typeface="CG Times"/>
                    <a:ea typeface="CG Times"/>
                    <a:cs typeface="CG Times"/>
                    <a:sym typeface="CG Times"/>
                  </a:rPr>
                  <a:t>Council</a:t>
                </a:r>
                <a:endParaRPr sz="1050" dirty="0"/>
              </a:p>
            </p:txBody>
          </p:sp>
          <p:sp>
            <p:nvSpPr>
              <p:cNvPr id="331" name="Google Shape;331;p6"/>
              <p:cNvSpPr/>
              <p:nvPr/>
            </p:nvSpPr>
            <p:spPr>
              <a:xfrm>
                <a:off x="6977141" y="1408146"/>
                <a:ext cx="1782152" cy="1782152"/>
              </a:xfrm>
              <a:prstGeom prst="ellipse">
                <a:avLst/>
              </a:prstGeom>
              <a:noFill/>
              <a:ln w="25400" cap="flat" cmpd="sng">
                <a:solidFill>
                  <a:srgbClr val="2E972E"/>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750" b="1">
                  <a:solidFill>
                    <a:schemeClr val="lt1"/>
                  </a:solidFill>
                  <a:latin typeface="CG Times"/>
                  <a:ea typeface="CG Times"/>
                  <a:cs typeface="CG Times"/>
                  <a:sym typeface="CG Times"/>
                </a:endParaRPr>
              </a:p>
            </p:txBody>
          </p:sp>
        </p:grpSp>
        <p:sp>
          <p:nvSpPr>
            <p:cNvPr id="333" name="Google Shape;333;p6"/>
            <p:cNvSpPr txBox="1"/>
            <p:nvPr/>
          </p:nvSpPr>
          <p:spPr>
            <a:xfrm>
              <a:off x="6428679" y="3051247"/>
              <a:ext cx="987038" cy="807883"/>
            </a:xfrm>
            <a:prstGeom prst="rect">
              <a:avLst/>
            </a:prstGeom>
            <a:noFill/>
            <a:ln>
              <a:noFill/>
            </a:ln>
          </p:spPr>
          <p:txBody>
            <a:bodyPr spcFirstLastPara="1" wrap="square" lIns="68569" tIns="34275" rIns="68569" bIns="34275" anchor="t" anchorCtr="0">
              <a:spAutoFit/>
            </a:bodyPr>
            <a:lstStyle/>
            <a:p>
              <a:r>
                <a:rPr lang="en-CA" sz="1200" dirty="0">
                  <a:solidFill>
                    <a:schemeClr val="dk1"/>
                  </a:solidFill>
                  <a:latin typeface="CG Times"/>
                  <a:ea typeface="CG Times"/>
                  <a:cs typeface="CG Times"/>
                  <a:sym typeface="CG Times"/>
                </a:rPr>
                <a:t>Geology, Forestry, Atmosphere</a:t>
              </a:r>
            </a:p>
            <a:p>
              <a:r>
                <a:rPr lang="en-CA" sz="1200" dirty="0">
                  <a:solidFill>
                    <a:schemeClr val="dk1"/>
                  </a:solidFill>
                  <a:latin typeface="CG Times"/>
                  <a:ea typeface="CG Times"/>
                  <a:cs typeface="CG Times"/>
                  <a:sym typeface="CG Times"/>
                </a:rPr>
                <a:t>Academic</a:t>
              </a:r>
              <a:endParaRPr sz="1200" dirty="0">
                <a:solidFill>
                  <a:schemeClr val="dk1"/>
                </a:solidFill>
                <a:latin typeface="CG Times"/>
                <a:ea typeface="CG Times"/>
                <a:cs typeface="CG Times"/>
                <a:sym typeface="CG Times"/>
              </a:endParaRPr>
            </a:p>
          </p:txBody>
        </p:sp>
        <p:sp>
          <p:nvSpPr>
            <p:cNvPr id="336" name="Google Shape;336;p6"/>
            <p:cNvSpPr/>
            <p:nvPr/>
          </p:nvSpPr>
          <p:spPr>
            <a:xfrm>
              <a:off x="7871468" y="1882542"/>
              <a:ext cx="1257300" cy="1199009"/>
            </a:xfrm>
            <a:prstGeom prst="ellipse">
              <a:avLst/>
            </a:prstGeom>
            <a:noFill/>
            <a:ln w="57150" cap="flat" cmpd="sng">
              <a:solidFill>
                <a:srgbClr val="4191EE"/>
              </a:solidFill>
              <a:prstDash val="solid"/>
              <a:round/>
              <a:headEnd type="none" w="sm" len="sm"/>
              <a:tailEnd type="none" w="sm" len="sm"/>
            </a:ln>
          </p:spPr>
          <p:txBody>
            <a:bodyPr spcFirstLastPara="1" wrap="square" lIns="68569" tIns="34275" rIns="68569" bIns="34275" anchor="ctr" anchorCtr="0">
              <a:noAutofit/>
            </a:bodyPr>
            <a:lstStyle/>
            <a:p>
              <a:pPr algn="ctr"/>
              <a:endParaRPr sz="750" b="1">
                <a:solidFill>
                  <a:schemeClr val="dk1"/>
                </a:solidFill>
                <a:latin typeface="CG Times"/>
                <a:ea typeface="CG Times"/>
                <a:cs typeface="CG Times"/>
                <a:sym typeface="CG Times"/>
              </a:endParaRPr>
            </a:p>
          </p:txBody>
        </p:sp>
        <p:sp>
          <p:nvSpPr>
            <p:cNvPr id="337" name="Google Shape;337;p6"/>
            <p:cNvSpPr/>
            <p:nvPr/>
          </p:nvSpPr>
          <p:spPr>
            <a:xfrm>
              <a:off x="8223145" y="2250443"/>
              <a:ext cx="870671" cy="284663"/>
            </a:xfrm>
            <a:prstGeom prst="rect">
              <a:avLst/>
            </a:prstGeom>
            <a:noFill/>
            <a:ln>
              <a:noFill/>
            </a:ln>
          </p:spPr>
          <p:txBody>
            <a:bodyPr spcFirstLastPara="1" wrap="square" lIns="68569" tIns="34275" rIns="68569" bIns="34275" anchor="t" anchorCtr="0">
              <a:spAutoFit/>
            </a:bodyPr>
            <a:lstStyle/>
            <a:p>
              <a:r>
                <a:rPr lang="en-CA" b="1" dirty="0">
                  <a:solidFill>
                    <a:srgbClr val="4191EE"/>
                  </a:solidFill>
                  <a:latin typeface="CG Times"/>
                  <a:ea typeface="CG Times"/>
                  <a:cs typeface="CG Times"/>
                  <a:sym typeface="CG Times"/>
                </a:rPr>
                <a:t>You!</a:t>
              </a:r>
              <a:endParaRPr b="1" dirty="0">
                <a:solidFill>
                  <a:srgbClr val="4191EE"/>
                </a:solidFill>
                <a:latin typeface="CG Times"/>
                <a:ea typeface="CG Times"/>
                <a:cs typeface="CG Times"/>
                <a:sym typeface="CG Times"/>
              </a:endParaRPr>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128200834"/>
      </p:ext>
    </p:extLst>
  </p:cSld>
  <p:clrMapOvr>
    <a:masterClrMapping/>
  </p:clrMapOvr>
  <mc:AlternateContent xmlns:mc="http://schemas.openxmlformats.org/markup-compatibility/2006" xmlns:p14="http://schemas.microsoft.com/office/powerpoint/2010/main">
    <mc:Choice Requires="p14">
      <p:transition spd="slow" p14:dur="2000" advTm="38389"/>
    </mc:Choice>
    <mc:Fallback xmlns="">
      <p:transition spd="slow" advTm="3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41109"/>
            <a:ext cx="9184943" cy="4951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001" y="95533"/>
            <a:ext cx="8229600" cy="5143500"/>
          </a:xfrm>
          <a:prstGeom prst="rect">
            <a:avLst/>
          </a:prstGeom>
        </p:spPr>
      </p:pic>
      <p:sp>
        <p:nvSpPr>
          <p:cNvPr id="8" name="TextBox 7"/>
          <p:cNvSpPr txBox="1"/>
          <p:nvPr/>
        </p:nvSpPr>
        <p:spPr>
          <a:xfrm>
            <a:off x="36394" y="3376817"/>
            <a:ext cx="2079009" cy="1708160"/>
          </a:xfrm>
          <a:prstGeom prst="rect">
            <a:avLst/>
          </a:prstGeom>
          <a:noFill/>
          <a:ln w="22225" cmpd="sng">
            <a:solidFill>
              <a:schemeClr val="bg2">
                <a:lumMod val="40000"/>
                <a:lumOff val="60000"/>
              </a:schemeClr>
            </a:solidFill>
          </a:ln>
        </p:spPr>
        <p:txBody>
          <a:bodyPr wrap="square" rtlCol="0">
            <a:spAutoFit/>
          </a:bodyPr>
          <a:lstStyle/>
          <a:p>
            <a:pPr algn="ctr"/>
            <a:r>
              <a:rPr lang="en-CA" sz="1050" dirty="0"/>
              <a:t>Notes:</a:t>
            </a:r>
          </a:p>
          <a:p>
            <a:r>
              <a:rPr lang="en-CA" sz="1050" dirty="0"/>
              <a:t>NMA: </a:t>
            </a:r>
          </a:p>
          <a:p>
            <a:r>
              <a:rPr lang="en-CA" sz="1050" dirty="0"/>
              <a:t>National Mapping Agency</a:t>
            </a:r>
          </a:p>
          <a:p>
            <a:endParaRPr lang="en-CA" sz="1050" dirty="0"/>
          </a:p>
          <a:p>
            <a:r>
              <a:rPr lang="en-CA" sz="1050" dirty="0"/>
              <a:t>NHA: </a:t>
            </a:r>
          </a:p>
          <a:p>
            <a:r>
              <a:rPr lang="en-CA" sz="1050" dirty="0"/>
              <a:t>National Hydrographic Agency</a:t>
            </a:r>
          </a:p>
          <a:p>
            <a:endParaRPr lang="en-CA" sz="1050" dirty="0"/>
          </a:p>
          <a:p>
            <a:r>
              <a:rPr lang="en-CA" sz="1050" dirty="0"/>
              <a:t>(Canada, USA, Russia, Iceland, Norway, Denmark, Finland, Sweden)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2585182969"/>
      </p:ext>
    </p:extLst>
  </p:cSld>
  <p:clrMapOvr>
    <a:masterClrMapping/>
  </p:clrMapOvr>
  <mc:AlternateContent xmlns:mc="http://schemas.openxmlformats.org/markup-compatibility/2006" xmlns:p14="http://schemas.microsoft.com/office/powerpoint/2010/main">
    <mc:Choice Requires="p14">
      <p:transition spd="slow" p14:dur="2000" advTm="42440"/>
    </mc:Choice>
    <mc:Fallback xmlns="">
      <p:transition spd="slow" advTm="42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707057" y="4156787"/>
            <a:ext cx="6369630" cy="74771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3600" b="0" i="0" u="none" strike="noStrike" cap="none">
                <a:solidFill>
                  <a:srgbClr val="366092"/>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algn="ctr"/>
            <a:r>
              <a:rPr lang="en-CA" sz="1400" b="1" i="1" dirty="0"/>
              <a:t>Arctic SDI Geoportal Video: </a:t>
            </a:r>
            <a:r>
              <a:rPr lang="en-CA" sz="1400" b="1" i="1" u="sng" dirty="0">
                <a:hlinkClick r:id="rId5"/>
              </a:rPr>
              <a:t>https://youtu.be/K8xRbNiGgRs</a:t>
            </a:r>
            <a:br>
              <a:rPr lang="en-CA" sz="1400" b="1" i="1" dirty="0"/>
            </a:br>
            <a:endParaRPr lang="en-CA" sz="1400" b="1" i="1" dirty="0"/>
          </a:p>
        </p:txBody>
      </p:sp>
      <p:sp>
        <p:nvSpPr>
          <p:cNvPr id="7" name="Google Shape;71;p14"/>
          <p:cNvSpPr txBox="1">
            <a:spLocks/>
          </p:cNvSpPr>
          <p:nvPr/>
        </p:nvSpPr>
        <p:spPr>
          <a:xfrm>
            <a:off x="156480" y="855344"/>
            <a:ext cx="3310620" cy="36753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366092"/>
              </a:buClr>
              <a:buSzPts val="2400"/>
              <a:buFont typeface="Arial"/>
              <a:buChar char="•"/>
              <a:defRPr sz="2400" b="0" i="0" u="none" strike="noStrike" cap="none">
                <a:solidFill>
                  <a:srgbClr val="366092"/>
                </a:solidFill>
                <a:latin typeface="Calibri"/>
                <a:ea typeface="Calibri"/>
                <a:cs typeface="Calibri"/>
                <a:sym typeface="Calibri"/>
              </a:defRPr>
            </a:lvl1pPr>
            <a:lvl2pPr marL="914400" marR="0" lvl="1" indent="-355600" algn="l" rtl="0">
              <a:lnSpc>
                <a:spcPct val="100000"/>
              </a:lnSpc>
              <a:spcBef>
                <a:spcPts val="600"/>
              </a:spcBef>
              <a:spcAft>
                <a:spcPts val="0"/>
              </a:spcAft>
              <a:buClr>
                <a:srgbClr val="366092"/>
              </a:buClr>
              <a:buSzPts val="2000"/>
              <a:buFont typeface="Arial"/>
              <a:buChar char="–"/>
              <a:defRPr sz="2000" b="0" i="0" u="none" strike="noStrike" cap="none">
                <a:solidFill>
                  <a:srgbClr val="366092"/>
                </a:solidFill>
                <a:latin typeface="Calibri"/>
                <a:ea typeface="Calibri"/>
                <a:cs typeface="Calibri"/>
                <a:sym typeface="Calibri"/>
              </a:defRPr>
            </a:lvl2pPr>
            <a:lvl3pPr marL="1371600" marR="0" lvl="2" indent="-342900" algn="l" rtl="0">
              <a:lnSpc>
                <a:spcPct val="100000"/>
              </a:lnSpc>
              <a:spcBef>
                <a:spcPts val="600"/>
              </a:spcBef>
              <a:spcAft>
                <a:spcPts val="0"/>
              </a:spcAft>
              <a:buClr>
                <a:srgbClr val="366092"/>
              </a:buClr>
              <a:buSzPts val="1800"/>
              <a:buFont typeface="Arial"/>
              <a:buChar char="•"/>
              <a:defRPr sz="1800" b="0" i="0" u="none" strike="noStrike" cap="none">
                <a:solidFill>
                  <a:srgbClr val="366092"/>
                </a:solidFill>
                <a:latin typeface="Calibri"/>
                <a:ea typeface="Calibri"/>
                <a:cs typeface="Calibri"/>
                <a:sym typeface="Calibri"/>
              </a:defRPr>
            </a:lvl3pPr>
            <a:lvl4pPr marL="1828800" marR="0" lvl="3" indent="-330200" algn="l" rtl="0">
              <a:lnSpc>
                <a:spcPct val="100000"/>
              </a:lnSpc>
              <a:spcBef>
                <a:spcPts val="600"/>
              </a:spcBef>
              <a:spcAft>
                <a:spcPts val="0"/>
              </a:spcAft>
              <a:buClr>
                <a:srgbClr val="366092"/>
              </a:buClr>
              <a:buSzPts val="1600"/>
              <a:buFont typeface="Arial"/>
              <a:buChar char="–"/>
              <a:defRPr sz="1600" b="0" i="0" u="none" strike="noStrike" cap="none">
                <a:solidFill>
                  <a:srgbClr val="366092"/>
                </a:solidFill>
                <a:latin typeface="Calibri"/>
                <a:ea typeface="Calibri"/>
                <a:cs typeface="Calibri"/>
                <a:sym typeface="Calibri"/>
              </a:defRPr>
            </a:lvl4pPr>
            <a:lvl5pPr marL="2286000" marR="0" lvl="4" indent="-330200" algn="l" rtl="0">
              <a:lnSpc>
                <a:spcPct val="100000"/>
              </a:lnSpc>
              <a:spcBef>
                <a:spcPts val="600"/>
              </a:spcBef>
              <a:spcAft>
                <a:spcPts val="0"/>
              </a:spcAft>
              <a:buClr>
                <a:srgbClr val="366092"/>
              </a:buClr>
              <a:buSzPts val="1600"/>
              <a:buFont typeface="Arial"/>
              <a:buChar char="»"/>
              <a:defRPr sz="1600" b="0" i="0" u="none" strike="noStrike" cap="none">
                <a:solidFill>
                  <a:srgbClr val="366092"/>
                </a:solidFill>
                <a:latin typeface="Calibri"/>
                <a:ea typeface="Calibri"/>
                <a:cs typeface="Calibri"/>
                <a:sym typeface="Calibri"/>
              </a:defRPr>
            </a:lvl5pPr>
            <a:lvl6pPr marL="2743200" marR="0" lvl="5" indent="-355600" algn="l" rtl="0">
              <a:lnSpc>
                <a:spcPct val="100000"/>
              </a:lnSpc>
              <a:spcBef>
                <a:spcPts val="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85743" indent="-285743">
              <a:spcBef>
                <a:spcPts val="0"/>
              </a:spcBef>
              <a:buClr>
                <a:schemeClr val="dk2"/>
              </a:buClr>
              <a:buSzPts val="1800"/>
            </a:pPr>
            <a:r>
              <a:rPr lang="en-US" sz="1400" dirty="0">
                <a:solidFill>
                  <a:schemeClr val="dk2"/>
                </a:solidFill>
              </a:rPr>
              <a:t>A network of networks of data feeds from land, sea, &amp; science communities</a:t>
            </a:r>
          </a:p>
          <a:p>
            <a:pPr marL="285743" indent="-285743">
              <a:spcBef>
                <a:spcPts val="0"/>
              </a:spcBef>
              <a:buClr>
                <a:schemeClr val="dk2"/>
              </a:buClr>
              <a:buSzPts val="1800"/>
            </a:pPr>
            <a:r>
              <a:rPr lang="en-US" sz="1400" dirty="0">
                <a:solidFill>
                  <a:schemeClr val="dk2"/>
                </a:solidFill>
              </a:rPr>
              <a:t>OGC, ISO &amp; IHO standards compliant data feeds</a:t>
            </a:r>
          </a:p>
          <a:p>
            <a:pPr marL="285743" indent="-285743">
              <a:spcBef>
                <a:spcPts val="0"/>
              </a:spcBef>
              <a:buClr>
                <a:schemeClr val="dk2"/>
              </a:buClr>
              <a:buSzPts val="1800"/>
            </a:pPr>
            <a:r>
              <a:rPr lang="en-US" sz="1400" dirty="0">
                <a:solidFill>
                  <a:schemeClr val="dk2"/>
                </a:solidFill>
              </a:rPr>
              <a:t>Functionalities:</a:t>
            </a:r>
          </a:p>
          <a:p>
            <a:pPr indent="-317492">
              <a:spcBef>
                <a:spcPts val="0"/>
              </a:spcBef>
              <a:buClr>
                <a:schemeClr val="dk2"/>
              </a:buClr>
              <a:buSzPts val="1400"/>
              <a:buFont typeface="Wingdings" panose="05000000000000000000" pitchFamily="2" charset="2"/>
              <a:buChar char="Ø"/>
            </a:pPr>
            <a:r>
              <a:rPr lang="en-US" sz="1100" b="1" dirty="0">
                <a:solidFill>
                  <a:schemeClr val="dk2"/>
                </a:solidFill>
              </a:rPr>
              <a:t>Time series </a:t>
            </a:r>
            <a:r>
              <a:rPr lang="en-US" sz="1100" dirty="0">
                <a:solidFill>
                  <a:schemeClr val="dk2"/>
                </a:solidFill>
              </a:rPr>
              <a:t>data support</a:t>
            </a:r>
          </a:p>
          <a:p>
            <a:pPr indent="-317492">
              <a:spcBef>
                <a:spcPts val="0"/>
              </a:spcBef>
              <a:buClr>
                <a:schemeClr val="dk2"/>
              </a:buClr>
              <a:buSzPts val="1400"/>
              <a:buFont typeface="Wingdings" panose="05000000000000000000" pitchFamily="2" charset="2"/>
              <a:buChar char="Ø"/>
            </a:pPr>
            <a:r>
              <a:rPr lang="en-US" sz="1100" dirty="0">
                <a:solidFill>
                  <a:schemeClr val="dk2"/>
                </a:solidFill>
              </a:rPr>
              <a:t>Circumpolar place names: Roman, </a:t>
            </a:r>
            <a:r>
              <a:rPr lang="en-US" sz="1100" b="1" dirty="0">
                <a:solidFill>
                  <a:schemeClr val="dk2"/>
                </a:solidFill>
              </a:rPr>
              <a:t>Syllabics</a:t>
            </a:r>
            <a:r>
              <a:rPr lang="en-US" sz="1100" dirty="0">
                <a:solidFill>
                  <a:schemeClr val="dk2"/>
                </a:solidFill>
              </a:rPr>
              <a:t> and Cyrillic characters</a:t>
            </a:r>
          </a:p>
          <a:p>
            <a:pPr indent="-317492">
              <a:spcBef>
                <a:spcPts val="0"/>
              </a:spcBef>
              <a:buClr>
                <a:schemeClr val="dk2"/>
              </a:buClr>
              <a:buSzPts val="1400"/>
              <a:buFont typeface="Wingdings" panose="05000000000000000000" pitchFamily="2" charset="2"/>
              <a:buChar char="Ø"/>
            </a:pPr>
            <a:r>
              <a:rPr lang="en-US" sz="1100" b="1" dirty="0">
                <a:solidFill>
                  <a:schemeClr val="dk2"/>
                </a:solidFill>
              </a:rPr>
              <a:t>6 polar projections</a:t>
            </a:r>
          </a:p>
          <a:p>
            <a:pPr indent="-317492">
              <a:spcBef>
                <a:spcPts val="0"/>
              </a:spcBef>
              <a:buClr>
                <a:schemeClr val="dk2"/>
              </a:buClr>
              <a:buSzPts val="1400"/>
              <a:buFont typeface="Wingdings" panose="05000000000000000000" pitchFamily="2" charset="2"/>
              <a:buChar char="Ø"/>
            </a:pPr>
            <a:r>
              <a:rPr lang="en-US" sz="1100" dirty="0">
                <a:solidFill>
                  <a:schemeClr val="dk2"/>
                </a:solidFill>
              </a:rPr>
              <a:t>Seamless topographic service</a:t>
            </a:r>
          </a:p>
          <a:p>
            <a:pPr indent="-317492">
              <a:spcBef>
                <a:spcPts val="0"/>
              </a:spcBef>
              <a:buClr>
                <a:schemeClr val="dk2"/>
              </a:buClr>
              <a:buSzPts val="1400"/>
              <a:buFont typeface="Wingdings" panose="05000000000000000000" pitchFamily="2" charset="2"/>
              <a:buChar char="Ø"/>
            </a:pPr>
            <a:r>
              <a:rPr lang="en-US" sz="1100" b="1" dirty="0">
                <a:solidFill>
                  <a:schemeClr val="dk2"/>
                </a:solidFill>
              </a:rPr>
              <a:t>Embedded Maps Wizard </a:t>
            </a:r>
            <a:r>
              <a:rPr lang="en-US" sz="1100" dirty="0">
                <a:solidFill>
                  <a:schemeClr val="dk2"/>
                </a:solidFill>
              </a:rPr>
              <a:t>(API)</a:t>
            </a:r>
          </a:p>
          <a:p>
            <a:pPr indent="-317492">
              <a:spcBef>
                <a:spcPts val="0"/>
              </a:spcBef>
              <a:buClr>
                <a:schemeClr val="dk2"/>
              </a:buClr>
              <a:buSzPts val="1400"/>
              <a:buFont typeface="Wingdings" panose="05000000000000000000" pitchFamily="2" charset="2"/>
              <a:buChar char="Ø"/>
            </a:pPr>
            <a:r>
              <a:rPr lang="en-CA" sz="1100" dirty="0">
                <a:solidFill>
                  <a:schemeClr val="dk2"/>
                </a:solidFill>
              </a:rPr>
              <a:t>Location Search</a:t>
            </a:r>
          </a:p>
          <a:p>
            <a:pPr indent="-317492">
              <a:spcBef>
                <a:spcPts val="0"/>
              </a:spcBef>
              <a:buClr>
                <a:schemeClr val="dk2"/>
              </a:buClr>
              <a:buSzPts val="1400"/>
              <a:buFont typeface="Wingdings" panose="05000000000000000000" pitchFamily="2" charset="2"/>
              <a:buChar char="Ø"/>
            </a:pPr>
            <a:r>
              <a:rPr lang="en-CA" sz="1100" dirty="0">
                <a:solidFill>
                  <a:schemeClr val="dk2"/>
                </a:solidFill>
              </a:rPr>
              <a:t>Metadata Search</a:t>
            </a:r>
          </a:p>
          <a:p>
            <a:pPr indent="-317492">
              <a:spcBef>
                <a:spcPts val="0"/>
              </a:spcBef>
              <a:buClr>
                <a:schemeClr val="dk2"/>
              </a:buClr>
              <a:buSzPts val="1400"/>
              <a:buFont typeface="Wingdings" panose="05000000000000000000" pitchFamily="2" charset="2"/>
              <a:buChar char="Ø"/>
            </a:pPr>
            <a:r>
              <a:rPr lang="en-CA" sz="1100" dirty="0">
                <a:solidFill>
                  <a:schemeClr val="dk2"/>
                </a:solidFill>
              </a:rPr>
              <a:t>Map Layers &amp; Coordinate Tool</a:t>
            </a:r>
            <a:endParaRPr lang="en-US" sz="1100" dirty="0">
              <a:solidFill>
                <a:schemeClr val="dk2"/>
              </a:solidFill>
            </a:endParaRPr>
          </a:p>
          <a:p>
            <a:pPr indent="-317492">
              <a:spcBef>
                <a:spcPts val="0"/>
              </a:spcBef>
              <a:buClr>
                <a:schemeClr val="dk2"/>
              </a:buClr>
              <a:buSzPts val="1400"/>
              <a:buFont typeface="Wingdings" panose="05000000000000000000" pitchFamily="2" charset="2"/>
              <a:buChar char="Ø"/>
            </a:pPr>
            <a:r>
              <a:rPr lang="en-US" sz="1100" dirty="0">
                <a:solidFill>
                  <a:schemeClr val="dk2"/>
                </a:solidFill>
              </a:rPr>
              <a:t>Your Own Maps</a:t>
            </a:r>
          </a:p>
          <a:p>
            <a:pPr indent="-317492">
              <a:spcBef>
                <a:spcPts val="0"/>
              </a:spcBef>
              <a:buClr>
                <a:schemeClr val="dk2"/>
              </a:buClr>
              <a:buSzPts val="1400"/>
              <a:buFont typeface="Wingdings" panose="05000000000000000000" pitchFamily="2" charset="2"/>
              <a:buChar char="Ø"/>
            </a:pPr>
            <a:r>
              <a:rPr lang="en-US" sz="1100" dirty="0">
                <a:solidFill>
                  <a:schemeClr val="dk2"/>
                </a:solidFill>
              </a:rPr>
              <a:t>Tabular data spatial join</a:t>
            </a:r>
          </a:p>
          <a:p>
            <a:pPr indent="-317492">
              <a:spcBef>
                <a:spcPts val="0"/>
              </a:spcBef>
              <a:buClr>
                <a:schemeClr val="dk2"/>
              </a:buClr>
              <a:buSzPts val="1400"/>
              <a:buFont typeface="Wingdings" panose="05000000000000000000" pitchFamily="2" charset="2"/>
              <a:buChar char="Ø"/>
            </a:pPr>
            <a:r>
              <a:rPr lang="en-US" sz="1100" b="1" dirty="0" err="1">
                <a:solidFill>
                  <a:schemeClr val="dk2"/>
                </a:solidFill>
              </a:rPr>
              <a:t>GeoPortal</a:t>
            </a:r>
            <a:r>
              <a:rPr lang="en-US" sz="1100" b="1" dirty="0">
                <a:solidFill>
                  <a:schemeClr val="dk2"/>
                </a:solidFill>
              </a:rPr>
              <a:t> application (</a:t>
            </a:r>
            <a:r>
              <a:rPr lang="en-US" sz="1100" b="1" dirty="0" err="1">
                <a:solidFill>
                  <a:schemeClr val="dk2"/>
                </a:solidFill>
              </a:rPr>
              <a:t>Oskari</a:t>
            </a:r>
            <a:r>
              <a:rPr lang="en-US" sz="1100" b="1" dirty="0">
                <a:solidFill>
                  <a:schemeClr val="dk2"/>
                </a:solidFill>
              </a:rPr>
              <a:t>) is standards based and code is open source</a:t>
            </a:r>
          </a:p>
        </p:txBody>
      </p:sp>
      <p:sp>
        <p:nvSpPr>
          <p:cNvPr id="10" name="Rectangle 9"/>
          <p:cNvSpPr/>
          <p:nvPr/>
        </p:nvSpPr>
        <p:spPr bwMode="auto">
          <a:xfrm>
            <a:off x="0" y="457200"/>
            <a:ext cx="9144000" cy="428627"/>
          </a:xfrm>
          <a:prstGeom prst="rect">
            <a:avLst/>
          </a:prstGeom>
          <a:solidFill>
            <a:srgbClr val="FFFFFF"/>
          </a:solidFill>
          <a:ln w="12700" cap="flat" cmpd="sng" algn="ctr">
            <a:noFill/>
            <a:prstDash val="solid"/>
            <a:round/>
            <a:headEnd type="none" w="med" len="med"/>
            <a:tailEnd type="none" w="med" len="med"/>
          </a:ln>
          <a:effectLst/>
        </p:spPr>
        <p:txBody>
          <a:bodyPr rtlCol="0" anchor="ctr"/>
          <a:lstStyle/>
          <a:p>
            <a:pPr algn="ctr"/>
            <a:endParaRPr lang="fr-CA" sz="1050"/>
          </a:p>
        </p:txBody>
      </p:sp>
      <p:sp>
        <p:nvSpPr>
          <p:cNvPr id="3" name="Title 2"/>
          <p:cNvSpPr>
            <a:spLocks noGrp="1"/>
          </p:cNvSpPr>
          <p:nvPr>
            <p:ph type="title"/>
          </p:nvPr>
        </p:nvSpPr>
        <p:spPr>
          <a:xfrm>
            <a:off x="0" y="155254"/>
            <a:ext cx="4084027" cy="747713"/>
          </a:xfrm>
        </p:spPr>
        <p:txBody>
          <a:bodyPr/>
          <a:lstStyle/>
          <a:p>
            <a:r>
              <a:rPr lang="en-CA" sz="2800" dirty="0">
                <a:latin typeface="+mn-lt"/>
                <a:sym typeface="Arial"/>
              </a:rPr>
              <a:t>Arctic SDI Geoportal </a:t>
            </a:r>
          </a:p>
        </p:txBody>
      </p:sp>
      <p:pic>
        <p:nvPicPr>
          <p:cNvPr id="11" name="Picture 4"/>
          <p:cNvPicPr>
            <a:picLocks noChangeAspect="1"/>
          </p:cNvPicPr>
          <p:nvPr/>
        </p:nvPicPr>
        <p:blipFill rotWithShape="1">
          <a:blip r:embed="rId6"/>
          <a:srcRect l="18588" t="28865" r="49709" b="59596"/>
          <a:stretch/>
        </p:blipFill>
        <p:spPr>
          <a:xfrm>
            <a:off x="5923213" y="4609622"/>
            <a:ext cx="1428750" cy="435818"/>
          </a:xfrm>
          <a:prstGeom prst="rect">
            <a:avLst/>
          </a:prstGeom>
        </p:spPr>
      </p:pic>
      <p:sp>
        <p:nvSpPr>
          <p:cNvPr id="9" name="Rectangle 8"/>
          <p:cNvSpPr/>
          <p:nvPr/>
        </p:nvSpPr>
        <p:spPr>
          <a:xfrm>
            <a:off x="4562556" y="225981"/>
            <a:ext cx="4173276" cy="738664"/>
          </a:xfrm>
          <a:prstGeom prst="rect">
            <a:avLst/>
          </a:prstGeom>
        </p:spPr>
        <p:txBody>
          <a:bodyPr wrap="square">
            <a:spAutoFit/>
          </a:bodyPr>
          <a:lstStyle/>
          <a:p>
            <a:pPr algn="ctr"/>
            <a:r>
              <a:rPr lang="en-CA" b="1" dirty="0"/>
              <a:t>MODIS Sea Surface Temperature Time Series “is a 4 km resolution global monthly composite based on 1 km daily imagery” </a:t>
            </a:r>
            <a:r>
              <a:rPr lang="fr-CA" b="1" dirty="0"/>
              <a:t> (2002-2013)</a:t>
            </a:r>
          </a:p>
        </p:txBody>
      </p:sp>
      <p:pic>
        <p:nvPicPr>
          <p:cNvPr id="12" name="Image 11">
            <a:hlinkClick r:id="rId7"/>
          </p:cNvPr>
          <p:cNvPicPr>
            <a:picLocks noChangeAspect="1"/>
          </p:cNvPicPr>
          <p:nvPr/>
        </p:nvPicPr>
        <p:blipFill rotWithShape="1">
          <a:blip r:embed="rId8">
            <a:extLst>
              <a:ext uri="{28A0092B-C50C-407E-A947-70E740481C1C}">
                <a14:useLocalDpi xmlns:a14="http://schemas.microsoft.com/office/drawing/2010/main" val="0"/>
              </a:ext>
            </a:extLst>
          </a:blip>
          <a:srcRect l="6864" t="12962" r="39789" b="23463"/>
          <a:stretch/>
        </p:blipFill>
        <p:spPr>
          <a:xfrm>
            <a:off x="4177428" y="1016323"/>
            <a:ext cx="4876800" cy="3269927"/>
          </a:xfrm>
          <a:prstGeom prst="rect">
            <a:avLst/>
          </a:prstGeom>
          <a:ln>
            <a:solidFill>
              <a:schemeClr val="tx1"/>
            </a:solidFill>
          </a:ln>
        </p:spPr>
      </p:pic>
      <p:sp>
        <p:nvSpPr>
          <p:cNvPr id="2" name="Rectangle 1"/>
          <p:cNvSpPr/>
          <p:nvPr/>
        </p:nvSpPr>
        <p:spPr>
          <a:xfrm>
            <a:off x="5662573" y="1112702"/>
            <a:ext cx="3203121" cy="307777"/>
          </a:xfrm>
          <a:prstGeom prst="rect">
            <a:avLst/>
          </a:prstGeom>
          <a:solidFill>
            <a:schemeClr val="bg1"/>
          </a:solidFill>
        </p:spPr>
        <p:txBody>
          <a:bodyPr wrap="none">
            <a:spAutoFit/>
          </a:bodyPr>
          <a:lstStyle/>
          <a:p>
            <a:r>
              <a:rPr lang="fr-CA" dirty="0">
                <a:hlinkClick r:id="rId7"/>
              </a:rPr>
              <a:t>https://youtu.be/Ytf3ahdvMms?t=111</a:t>
            </a:r>
            <a:r>
              <a:rPr lang="fr-CA" dirty="0"/>
              <a:t>  </a:t>
            </a:r>
          </a:p>
        </p:txBody>
      </p:sp>
      <p:sp>
        <p:nvSpPr>
          <p:cNvPr id="4" name="Rectangle 3"/>
          <p:cNvSpPr/>
          <p:nvPr/>
        </p:nvSpPr>
        <p:spPr>
          <a:xfrm>
            <a:off x="9328484" y="1733277"/>
            <a:ext cx="4572000" cy="553998"/>
          </a:xfrm>
          <a:prstGeom prst="rect">
            <a:avLst/>
          </a:prstGeom>
        </p:spPr>
        <p:txBody>
          <a:bodyPr>
            <a:spAutoFit/>
          </a:bodyPr>
          <a:lstStyle/>
          <a:p>
            <a:r>
              <a:rPr lang="fr-CA" dirty="0"/>
              <a:t>1.51 to 2.13</a:t>
            </a:r>
            <a:r>
              <a:rPr lang="fr-CA" sz="1600" dirty="0"/>
              <a:t>:  </a:t>
            </a:r>
            <a:r>
              <a:rPr lang="fr-CA" dirty="0" err="1"/>
              <a:t>Sea</a:t>
            </a:r>
            <a:r>
              <a:rPr lang="fr-CA" dirty="0"/>
              <a:t> Surface </a:t>
            </a:r>
            <a:r>
              <a:rPr lang="fr-CA" dirty="0" err="1"/>
              <a:t>Temperature</a:t>
            </a:r>
            <a:r>
              <a:rPr lang="fr-CA" dirty="0"/>
              <a:t> Time </a:t>
            </a:r>
            <a:r>
              <a:rPr lang="fr-CA" dirty="0" err="1"/>
              <a:t>Series</a:t>
            </a:r>
            <a:r>
              <a:rPr lang="fr-CA" dirty="0"/>
              <a:t>  (2002-2013)</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1654253742"/>
      </p:ext>
    </p:extLst>
  </p:cSld>
  <p:clrMapOvr>
    <a:masterClrMapping/>
  </p:clrMapOvr>
  <mc:AlternateContent xmlns:mc="http://schemas.openxmlformats.org/markup-compatibility/2006" xmlns:p14="http://schemas.microsoft.com/office/powerpoint/2010/main">
    <mc:Choice Requires="p14">
      <p:transition spd="slow" p14:dur="2000" advTm="57199"/>
    </mc:Choice>
    <mc:Fallback xmlns="">
      <p:transition spd="slow" advTm="5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12" name="Rectangle 11"/>
          <p:cNvSpPr/>
          <p:nvPr/>
        </p:nvSpPr>
        <p:spPr bwMode="auto">
          <a:xfrm>
            <a:off x="0" y="457200"/>
            <a:ext cx="9144000" cy="514350"/>
          </a:xfrm>
          <a:prstGeom prst="rect">
            <a:avLst/>
          </a:prstGeom>
          <a:solidFill>
            <a:srgbClr val="FFFFFF"/>
          </a:solidFill>
          <a:ln w="12700" cap="flat" cmpd="sng" algn="ctr">
            <a:noFill/>
            <a:prstDash val="solid"/>
            <a:round/>
            <a:headEnd type="none" w="med" len="med"/>
            <a:tailEnd type="none" w="med" len="med"/>
          </a:ln>
          <a:effectLst/>
        </p:spPr>
        <p:txBody>
          <a:bodyPr rtlCol="0" anchor="ctr"/>
          <a:lstStyle/>
          <a:p>
            <a:pPr algn="ctr"/>
            <a:endParaRPr lang="fr-CA" sz="1050"/>
          </a:p>
        </p:txBody>
      </p:sp>
      <p:pic>
        <p:nvPicPr>
          <p:cNvPr id="232" name="Shape 232" descr="Screen Shot 2016-09-22 at 10.17.26 AM.png"/>
          <p:cNvPicPr preferRelativeResize="0"/>
          <p:nvPr/>
        </p:nvPicPr>
        <p:blipFill rotWithShape="1">
          <a:blip r:embed="rId5">
            <a:alphaModFix/>
          </a:blip>
          <a:srcRect/>
          <a:stretch/>
        </p:blipFill>
        <p:spPr>
          <a:xfrm>
            <a:off x="4588222" y="2078225"/>
            <a:ext cx="3825431" cy="2503349"/>
          </a:xfrm>
          <a:prstGeom prst="rect">
            <a:avLst/>
          </a:prstGeom>
          <a:noFill/>
          <a:ln>
            <a:noFill/>
          </a:ln>
        </p:spPr>
      </p:pic>
      <p:pic>
        <p:nvPicPr>
          <p:cNvPr id="233" name="Shape 233" descr="Screen Shot 2016-09-22 at 10.07.09 AM.png"/>
          <p:cNvPicPr preferRelativeResize="0"/>
          <p:nvPr/>
        </p:nvPicPr>
        <p:blipFill rotWithShape="1">
          <a:blip r:embed="rId6">
            <a:alphaModFix/>
          </a:blip>
          <a:srcRect t="930"/>
          <a:stretch/>
        </p:blipFill>
        <p:spPr>
          <a:xfrm>
            <a:off x="741954" y="669471"/>
            <a:ext cx="4354883" cy="2817508"/>
          </a:xfrm>
          <a:prstGeom prst="rect">
            <a:avLst/>
          </a:prstGeom>
          <a:noFill/>
          <a:ln>
            <a:noFill/>
          </a:ln>
        </p:spPr>
      </p:pic>
      <p:sp>
        <p:nvSpPr>
          <p:cNvPr id="234" name="Shape 234"/>
          <p:cNvSpPr txBox="1"/>
          <p:nvPr/>
        </p:nvSpPr>
        <p:spPr>
          <a:xfrm>
            <a:off x="5161568" y="907026"/>
            <a:ext cx="3268057" cy="1200329"/>
          </a:xfrm>
          <a:prstGeom prst="rect">
            <a:avLst/>
          </a:prstGeom>
          <a:noFill/>
          <a:ln>
            <a:noFill/>
          </a:ln>
        </p:spPr>
        <p:txBody>
          <a:bodyPr spcFirstLastPara="1" wrap="square" lIns="91425" tIns="45700" rIns="91425" bIns="45700" anchor="t" anchorCtr="0">
            <a:noAutofit/>
          </a:bodyPr>
          <a:lstStyle/>
          <a:p>
            <a:r>
              <a:rPr lang="en-US" sz="1800" dirty="0">
                <a:solidFill>
                  <a:srgbClr val="366092"/>
                </a:solidFill>
                <a:latin typeface="Calibri"/>
                <a:ea typeface="Calibri"/>
                <a:cs typeface="Calibri"/>
                <a:sym typeface="Calibri"/>
              </a:rPr>
              <a:t>Provided Directly from the</a:t>
            </a:r>
            <a:endParaRPr sz="1800" dirty="0">
              <a:solidFill>
                <a:srgbClr val="366092"/>
              </a:solidFill>
              <a:latin typeface="Calibri"/>
              <a:ea typeface="Calibri"/>
              <a:cs typeface="Calibri"/>
              <a:sym typeface="Calibri"/>
            </a:endParaRPr>
          </a:p>
          <a:p>
            <a:r>
              <a:rPr lang="en-US" sz="1800" dirty="0">
                <a:solidFill>
                  <a:srgbClr val="366092"/>
                </a:solidFill>
                <a:latin typeface="Calibri"/>
                <a:ea typeface="Calibri"/>
                <a:cs typeface="Calibri"/>
                <a:sym typeface="Calibri"/>
              </a:rPr>
              <a:t>8 Arctic National Mapping Agencies</a:t>
            </a:r>
            <a:endParaRPr sz="1800" dirty="0">
              <a:solidFill>
                <a:srgbClr val="366092"/>
              </a:solidFill>
              <a:latin typeface="Calibri"/>
              <a:ea typeface="Calibri"/>
              <a:cs typeface="Calibri"/>
              <a:sym typeface="Calibri"/>
            </a:endParaRPr>
          </a:p>
        </p:txBody>
      </p:sp>
      <p:sp>
        <p:nvSpPr>
          <p:cNvPr id="235" name="Shape 235"/>
          <p:cNvSpPr txBox="1"/>
          <p:nvPr/>
        </p:nvSpPr>
        <p:spPr>
          <a:xfrm>
            <a:off x="290597" y="3486979"/>
            <a:ext cx="3466752" cy="1200329"/>
          </a:xfrm>
          <a:prstGeom prst="rect">
            <a:avLst/>
          </a:prstGeom>
          <a:noFill/>
          <a:ln>
            <a:noFill/>
          </a:ln>
        </p:spPr>
        <p:txBody>
          <a:bodyPr spcFirstLastPara="1" wrap="square" lIns="91425" tIns="45700" rIns="91425" bIns="45700" anchor="t" anchorCtr="0">
            <a:noAutofit/>
          </a:bodyPr>
          <a:lstStyle/>
          <a:p>
            <a:pPr marL="285743" indent="-285743">
              <a:buClr>
                <a:srgbClr val="366092"/>
              </a:buClr>
              <a:buSzPts val="1800"/>
              <a:buFont typeface="Arial"/>
              <a:buChar char="•"/>
            </a:pPr>
            <a:r>
              <a:rPr lang="en-US" sz="1800" dirty="0">
                <a:solidFill>
                  <a:srgbClr val="366092"/>
                </a:solidFill>
                <a:latin typeface="Calibri"/>
                <a:ea typeface="Calibri"/>
                <a:cs typeface="Calibri"/>
                <a:sym typeface="Calibri"/>
              </a:rPr>
              <a:t>Common Cartographic Specification</a:t>
            </a:r>
            <a:endParaRPr sz="1800" dirty="0"/>
          </a:p>
          <a:p>
            <a:pPr marL="285743" indent="-285743">
              <a:buClr>
                <a:srgbClr val="366092"/>
              </a:buClr>
              <a:buSzPts val="1800"/>
              <a:buFont typeface="Arial"/>
              <a:buChar char="•"/>
            </a:pPr>
            <a:r>
              <a:rPr lang="en-US" sz="1800" dirty="0">
                <a:solidFill>
                  <a:srgbClr val="366092"/>
                </a:solidFill>
                <a:latin typeface="Calibri"/>
                <a:ea typeface="Calibri"/>
                <a:cs typeface="Calibri"/>
                <a:sym typeface="Calibri"/>
              </a:rPr>
              <a:t>A Trusted Source of</a:t>
            </a:r>
            <a:r>
              <a:rPr lang="en-US" sz="1800" dirty="0">
                <a:ea typeface="Calibri"/>
              </a:rPr>
              <a:t> </a:t>
            </a:r>
            <a:r>
              <a:rPr lang="en-US" sz="1800" dirty="0">
                <a:solidFill>
                  <a:srgbClr val="366092"/>
                </a:solidFill>
                <a:latin typeface="Calibri"/>
                <a:ea typeface="Calibri"/>
                <a:cs typeface="Calibri"/>
                <a:sym typeface="Calibri"/>
              </a:rPr>
              <a:t>Detailed Information</a:t>
            </a:r>
            <a:endParaRPr sz="1800" dirty="0">
              <a:solidFill>
                <a:srgbClr val="366092"/>
              </a:solidFill>
              <a:latin typeface="Calibri"/>
              <a:ea typeface="Calibri"/>
              <a:cs typeface="Calibri"/>
              <a:sym typeface="Calibri"/>
            </a:endParaRPr>
          </a:p>
        </p:txBody>
      </p:sp>
      <p:sp>
        <p:nvSpPr>
          <p:cNvPr id="236" name="Shape 236"/>
          <p:cNvSpPr/>
          <p:nvPr/>
        </p:nvSpPr>
        <p:spPr>
          <a:xfrm>
            <a:off x="1949780" y="178026"/>
            <a:ext cx="6242626" cy="507831"/>
          </a:xfrm>
          <a:prstGeom prst="rect">
            <a:avLst/>
          </a:prstGeom>
          <a:noFill/>
          <a:ln>
            <a:noFill/>
          </a:ln>
        </p:spPr>
        <p:txBody>
          <a:bodyPr spcFirstLastPara="1" wrap="square" lIns="91425" tIns="45700" rIns="91425" bIns="45700" anchor="t" anchorCtr="0">
            <a:noAutofit/>
          </a:bodyPr>
          <a:lstStyle/>
          <a:p>
            <a:r>
              <a:rPr lang="en-US" sz="2400" b="1" dirty="0">
                <a:solidFill>
                  <a:srgbClr val="326496"/>
                </a:solidFill>
                <a:latin typeface="+mn-lt"/>
                <a:ea typeface="Calibri"/>
                <a:cs typeface="Calibri"/>
                <a:sym typeface="Calibri"/>
              </a:rPr>
              <a:t>Authoritative Topographic </a:t>
            </a:r>
            <a:r>
              <a:rPr lang="en-US" sz="2400" b="1" dirty="0" err="1">
                <a:solidFill>
                  <a:srgbClr val="326496"/>
                </a:solidFill>
                <a:latin typeface="+mn-lt"/>
                <a:ea typeface="Calibri"/>
                <a:cs typeface="Calibri"/>
                <a:sym typeface="Calibri"/>
              </a:rPr>
              <a:t>Basemap</a:t>
            </a:r>
            <a:endParaRPr sz="2400" b="1" dirty="0">
              <a:solidFill>
                <a:srgbClr val="326496"/>
              </a:solidFill>
              <a:latin typeface="+mn-lt"/>
              <a:ea typeface="Calibri"/>
              <a:cs typeface="Calibri"/>
              <a:sym typeface="Calibri"/>
            </a:endParaRPr>
          </a:p>
        </p:txBody>
      </p:sp>
      <p:sp>
        <p:nvSpPr>
          <p:cNvPr id="238" name="Shape 238"/>
          <p:cNvSpPr/>
          <p:nvPr/>
        </p:nvSpPr>
        <p:spPr>
          <a:xfrm>
            <a:off x="3757348" y="2911505"/>
            <a:ext cx="2233866" cy="1374854"/>
          </a:xfrm>
          <a:prstGeom prst="roundRect">
            <a:avLst>
              <a:gd name="adj" fmla="val 16667"/>
            </a:avLst>
          </a:prstGeom>
          <a:solidFill>
            <a:schemeClr val="lt1">
              <a:alpha val="49803"/>
            </a:schemeClr>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algn="ctr"/>
            <a:r>
              <a:rPr lang="en-US" sz="1800" dirty="0">
                <a:solidFill>
                  <a:srgbClr val="366092"/>
                </a:solidFill>
                <a:latin typeface="Calibri"/>
                <a:ea typeface="Calibri"/>
                <a:cs typeface="Calibri"/>
                <a:sym typeface="Calibri"/>
              </a:rPr>
              <a:t>Southern Svalbard:  </a:t>
            </a:r>
            <a:endParaRPr sz="1800" dirty="0"/>
          </a:p>
          <a:p>
            <a:pPr algn="ctr"/>
            <a:r>
              <a:rPr lang="en-US" sz="1800" dirty="0">
                <a:solidFill>
                  <a:srgbClr val="366092"/>
                </a:solidFill>
                <a:latin typeface="Calibri"/>
                <a:ea typeface="Calibri"/>
                <a:cs typeface="Calibri"/>
                <a:sym typeface="Calibri"/>
              </a:rPr>
              <a:t>Arctic SDI </a:t>
            </a:r>
            <a:r>
              <a:rPr lang="en-US" sz="1800" dirty="0" err="1">
                <a:solidFill>
                  <a:srgbClr val="366092"/>
                </a:solidFill>
                <a:latin typeface="Calibri"/>
                <a:ea typeface="Calibri"/>
                <a:cs typeface="Calibri"/>
                <a:sym typeface="Calibri"/>
              </a:rPr>
              <a:t>Basemap</a:t>
            </a:r>
            <a:r>
              <a:rPr lang="en-US" sz="1800" dirty="0">
                <a:solidFill>
                  <a:srgbClr val="366092"/>
                </a:solidFill>
                <a:latin typeface="Calibri"/>
                <a:ea typeface="Calibri"/>
                <a:cs typeface="Calibri"/>
                <a:sym typeface="Calibri"/>
              </a:rPr>
              <a:t>  </a:t>
            </a:r>
            <a:endParaRPr sz="1800" dirty="0"/>
          </a:p>
          <a:p>
            <a:pPr algn="ctr"/>
            <a:r>
              <a:rPr lang="en-US" sz="1800" dirty="0">
                <a:solidFill>
                  <a:srgbClr val="366092"/>
                </a:solidFill>
                <a:latin typeface="Calibri"/>
                <a:ea typeface="Calibri"/>
                <a:cs typeface="Calibri"/>
                <a:sym typeface="Calibri"/>
              </a:rPr>
              <a:t>vs.</a:t>
            </a:r>
            <a:endParaRPr sz="1800" dirty="0"/>
          </a:p>
          <a:p>
            <a:pPr algn="ctr"/>
            <a:r>
              <a:rPr lang="en-US" sz="1800" dirty="0">
                <a:solidFill>
                  <a:srgbClr val="366092"/>
                </a:solidFill>
                <a:latin typeface="Calibri"/>
                <a:ea typeface="Calibri"/>
                <a:cs typeface="Calibri"/>
                <a:sym typeface="Calibri"/>
              </a:rPr>
              <a:t>Google Maps</a:t>
            </a:r>
            <a:endParaRPr sz="1800" dirty="0">
              <a:solidFill>
                <a:srgbClr val="366092"/>
              </a:solidFill>
              <a:latin typeface="Calibri"/>
              <a:ea typeface="Calibri"/>
              <a:cs typeface="Calibri"/>
              <a:sym typeface="Calibri"/>
            </a:endParaRPr>
          </a:p>
        </p:txBody>
      </p:sp>
      <p:pic>
        <p:nvPicPr>
          <p:cNvPr id="13" name="Picture 4"/>
          <p:cNvPicPr>
            <a:picLocks noChangeAspect="1"/>
          </p:cNvPicPr>
          <p:nvPr/>
        </p:nvPicPr>
        <p:blipFill rotWithShape="1">
          <a:blip r:embed="rId7"/>
          <a:srcRect l="18588" t="28865" r="49709" b="59596"/>
          <a:stretch/>
        </p:blipFill>
        <p:spPr>
          <a:xfrm>
            <a:off x="7715250" y="274732"/>
            <a:ext cx="1428750" cy="43581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675503114"/>
      </p:ext>
    </p:extLst>
  </p:cSld>
  <p:clrMapOvr>
    <a:masterClrMapping/>
  </p:clrMapOvr>
  <mc:AlternateContent xmlns:mc="http://schemas.openxmlformats.org/markup-compatibility/2006" xmlns:p14="http://schemas.microsoft.com/office/powerpoint/2010/main">
    <mc:Choice Requires="p14">
      <p:transition spd="slow" p14:dur="2000" advTm="25813"/>
    </mc:Choice>
    <mc:Fallback xmlns="">
      <p:transition spd="slow" advTm="25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6" name="Google Shape;156;p22"/>
          <p:cNvSpPr txBox="1">
            <a:spLocks noGrp="1"/>
          </p:cNvSpPr>
          <p:nvPr>
            <p:ph type="body" idx="1"/>
          </p:nvPr>
        </p:nvSpPr>
        <p:spPr>
          <a:xfrm>
            <a:off x="-2961187" y="6500339"/>
            <a:ext cx="5420677" cy="1050438"/>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342892" indent="-342892">
              <a:spcBef>
                <a:spcPts val="0"/>
              </a:spcBef>
              <a:buSzPts val="2600"/>
            </a:pPr>
            <a:r>
              <a:rPr lang="en-US" sz="1800" dirty="0"/>
              <a:t>Ecosystem-based analysis requires seamless sharing of data across jurisdictions and organizations.</a:t>
            </a:r>
            <a:endParaRPr sz="1800" dirty="0"/>
          </a:p>
          <a:p>
            <a:pPr marL="0" indent="0" algn="r">
              <a:spcBef>
                <a:spcPts val="1080"/>
              </a:spcBef>
              <a:buNone/>
            </a:pPr>
            <a:endParaRPr sz="1800" dirty="0"/>
          </a:p>
        </p:txBody>
      </p:sp>
      <p:pic>
        <p:nvPicPr>
          <p:cNvPr id="158" name="Google Shape;158;p22" descr="Q:\GeoConnections III\GeoConnections 2015-2016\O&amp;M active Projects\Contracts\Graphics\Graphics\Final\English\Case Study International 6.2.jpg"/>
          <p:cNvPicPr preferRelativeResize="0"/>
          <p:nvPr/>
        </p:nvPicPr>
        <p:blipFill rotWithShape="1">
          <a:blip r:embed="rId5">
            <a:alphaModFix/>
          </a:blip>
          <a:srcRect l="7163" t="4757" r="53775" b="69442"/>
          <a:stretch/>
        </p:blipFill>
        <p:spPr>
          <a:xfrm>
            <a:off x="6024402" y="79731"/>
            <a:ext cx="3060064" cy="2650356"/>
          </a:xfrm>
          <a:prstGeom prst="rect">
            <a:avLst/>
          </a:prstGeom>
          <a:noFill/>
          <a:ln>
            <a:noFill/>
          </a:ln>
        </p:spPr>
      </p:pic>
      <p:pic>
        <p:nvPicPr>
          <p:cNvPr id="159" name="Google Shape;159;p22"/>
          <p:cNvPicPr preferRelativeResize="0"/>
          <p:nvPr/>
        </p:nvPicPr>
        <p:blipFill rotWithShape="1">
          <a:blip r:embed="rId6">
            <a:alphaModFix/>
          </a:blip>
          <a:srcRect/>
          <a:stretch/>
        </p:blipFill>
        <p:spPr>
          <a:xfrm>
            <a:off x="164150" y="2834440"/>
            <a:ext cx="2724149" cy="1722444"/>
          </a:xfrm>
          <a:prstGeom prst="rect">
            <a:avLst/>
          </a:prstGeom>
          <a:noFill/>
          <a:ln>
            <a:noFill/>
          </a:ln>
        </p:spPr>
      </p:pic>
      <p:sp>
        <p:nvSpPr>
          <p:cNvPr id="160" name="Google Shape;160;p22"/>
          <p:cNvSpPr txBox="1"/>
          <p:nvPr/>
        </p:nvSpPr>
        <p:spPr>
          <a:xfrm>
            <a:off x="53566" y="1021082"/>
            <a:ext cx="5970836" cy="3343320"/>
          </a:xfrm>
          <a:prstGeom prst="rect">
            <a:avLst/>
          </a:prstGeom>
          <a:noFill/>
          <a:ln>
            <a:noFill/>
          </a:ln>
        </p:spPr>
        <p:txBody>
          <a:bodyPr spcFirstLastPara="1" wrap="square" lIns="91425" tIns="45700" rIns="91425" bIns="45700" anchor="t" anchorCtr="0">
            <a:noAutofit/>
          </a:bodyPr>
          <a:lstStyle/>
          <a:p>
            <a:pPr marL="342892" indent="-342892">
              <a:buClr>
                <a:srgbClr val="376092"/>
              </a:buClr>
              <a:buSzPts val="2400"/>
              <a:buFont typeface="Arial"/>
              <a:buChar char="•"/>
            </a:pPr>
            <a:r>
              <a:rPr lang="en-CA" sz="1800" dirty="0">
                <a:solidFill>
                  <a:srgbClr val="376092"/>
                </a:solidFill>
                <a:latin typeface="Calibri"/>
                <a:ea typeface="Calibri"/>
                <a:cs typeface="Calibri"/>
                <a:sym typeface="Calibri"/>
              </a:rPr>
              <a:t>Arctic SDI offers a model for our Canadian Arctic and remote landscapes that can be mobilized domestically</a:t>
            </a:r>
            <a:endParaRPr lang="en-CA"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892" indent="-342892">
              <a:buClr>
                <a:srgbClr val="376092"/>
              </a:buClr>
              <a:buSzPts val="2400"/>
              <a:buFont typeface="Arial"/>
              <a:buChar char="•"/>
            </a:pPr>
            <a:endParaRPr lang="en-US" sz="600" dirty="0">
              <a:solidFill>
                <a:srgbClr val="376092"/>
              </a:solidFill>
              <a:latin typeface="Calibri"/>
              <a:ea typeface="Calibri"/>
              <a:cs typeface="Calibri"/>
              <a:sym typeface="Calibri"/>
            </a:endParaRPr>
          </a:p>
          <a:p>
            <a:pPr marL="342892" indent="-342892">
              <a:buClr>
                <a:srgbClr val="376092"/>
              </a:buClr>
              <a:buSzPts val="2400"/>
              <a:buFont typeface="Arial"/>
              <a:buChar char="•"/>
            </a:pPr>
            <a:r>
              <a:rPr lang="en-CA" sz="1800" dirty="0">
                <a:solidFill>
                  <a:srgbClr val="376092"/>
                </a:solidFill>
                <a:latin typeface="Calibri"/>
                <a:ea typeface="Calibri"/>
                <a:cs typeface="Calibri"/>
                <a:sym typeface="Calibri"/>
              </a:rPr>
              <a:t>Important datasets over the Arctic are produced and distributed by many stakeholders. A Data Fire Hose.</a:t>
            </a:r>
            <a:endParaRPr lang="en-US" sz="1800" dirty="0">
              <a:solidFill>
                <a:srgbClr val="376092"/>
              </a:solidFill>
              <a:latin typeface="Calibri"/>
              <a:ea typeface="Calibri"/>
              <a:cs typeface="Calibri"/>
              <a:sym typeface="Calibri"/>
            </a:endParaRPr>
          </a:p>
        </p:txBody>
      </p:sp>
      <p:sp>
        <p:nvSpPr>
          <p:cNvPr id="161" name="Google Shape;161;p22"/>
          <p:cNvSpPr/>
          <p:nvPr/>
        </p:nvSpPr>
        <p:spPr>
          <a:xfrm>
            <a:off x="-103148" y="4261031"/>
            <a:ext cx="3219327" cy="261600"/>
          </a:xfrm>
          <a:prstGeom prst="rect">
            <a:avLst/>
          </a:prstGeom>
          <a:noFill/>
          <a:ln>
            <a:noFill/>
          </a:ln>
        </p:spPr>
        <p:txBody>
          <a:bodyPr spcFirstLastPara="1" wrap="square" lIns="91425" tIns="45700" rIns="91425" bIns="45700" anchor="t" anchorCtr="0">
            <a:noAutofit/>
          </a:bodyPr>
          <a:lstStyle/>
          <a:p>
            <a:pPr algn="ctr"/>
            <a:r>
              <a:rPr lang="en-US" sz="1100" i="1" dirty="0">
                <a:solidFill>
                  <a:schemeClr val="dk1"/>
                </a:solidFill>
                <a:latin typeface="Calibri"/>
                <a:ea typeface="Calibri"/>
                <a:cs typeface="Calibri"/>
                <a:sym typeface="Calibri"/>
              </a:rPr>
              <a:t>Source: blogs.vmware.com</a:t>
            </a:r>
            <a:endParaRPr sz="1100" i="1" dirty="0">
              <a:solidFill>
                <a:schemeClr val="dk1"/>
              </a:solidFill>
              <a:latin typeface="Calibri"/>
              <a:ea typeface="Calibri"/>
              <a:cs typeface="Calibri"/>
              <a:sym typeface="Calibri"/>
            </a:endParaRPr>
          </a:p>
        </p:txBody>
      </p:sp>
      <p:sp>
        <p:nvSpPr>
          <p:cNvPr id="11" name="Google Shape;160;p22"/>
          <p:cNvSpPr txBox="1"/>
          <p:nvPr/>
        </p:nvSpPr>
        <p:spPr>
          <a:xfrm>
            <a:off x="3000855" y="2747600"/>
            <a:ext cx="6083611" cy="3343320"/>
          </a:xfrm>
          <a:prstGeom prst="rect">
            <a:avLst/>
          </a:prstGeom>
          <a:noFill/>
          <a:ln>
            <a:noFill/>
          </a:ln>
        </p:spPr>
        <p:txBody>
          <a:bodyPr spcFirstLastPara="1" wrap="square" lIns="91425" tIns="45700" rIns="91425" bIns="45700" anchor="t" anchorCtr="0">
            <a:noAutofit/>
          </a:bodyPr>
          <a:lstStyle/>
          <a:p>
            <a:pPr marL="342892" lvl="2" indent="-342892">
              <a:buClr>
                <a:srgbClr val="376092"/>
              </a:buClr>
              <a:buSzPts val="2400"/>
              <a:buFont typeface="Arial"/>
              <a:buChar char="•"/>
            </a:pPr>
            <a:r>
              <a:rPr lang="en-CA" sz="1800" dirty="0">
                <a:solidFill>
                  <a:srgbClr val="376092"/>
                </a:solidFill>
                <a:latin typeface="Calibri"/>
                <a:ea typeface="Calibri"/>
                <a:cs typeface="Calibri"/>
                <a:sym typeface="Calibri"/>
              </a:rPr>
              <a:t>The glue of successful regional SDI implementation is governance and standards, which enables,</a:t>
            </a:r>
          </a:p>
          <a:p>
            <a:pPr marL="342892" lvl="2" indent="-342892">
              <a:buClr>
                <a:srgbClr val="376092"/>
              </a:buClr>
              <a:buSzPts val="2400"/>
              <a:buFont typeface="Arial"/>
              <a:buChar char="•"/>
            </a:pPr>
            <a:r>
              <a:rPr lang="en-CA" sz="1800" dirty="0">
                <a:solidFill>
                  <a:srgbClr val="376092"/>
                </a:solidFill>
                <a:latin typeface="Calibri"/>
                <a:ea typeface="Calibri"/>
                <a:cs typeface="Calibri"/>
              </a:rPr>
              <a:t>Ecosystem-based analysis with seamless sharing of data across jurisdictions and organizations.</a:t>
            </a:r>
          </a:p>
          <a:p>
            <a:pPr marL="342892" lvl="2" indent="-342892">
              <a:buClr>
                <a:srgbClr val="376092"/>
              </a:buClr>
              <a:buSzPts val="2400"/>
              <a:buFont typeface="Arial"/>
              <a:buChar char="•"/>
            </a:pPr>
            <a:r>
              <a:rPr lang="en-CA" sz="1800" dirty="0">
                <a:solidFill>
                  <a:srgbClr val="376092"/>
                </a:solidFill>
                <a:latin typeface="Calibri"/>
                <a:ea typeface="Calibri"/>
                <a:cs typeface="Calibri"/>
              </a:rPr>
              <a:t>Join us as we build a multidimensional 2025 Digital Arctic over land, sea, atmosphere, science and people.</a:t>
            </a:r>
            <a:endParaRPr lang="en-US" sz="1800" dirty="0">
              <a:solidFill>
                <a:srgbClr val="376092"/>
              </a:solidFill>
              <a:latin typeface="Calibri"/>
              <a:ea typeface="Calibri"/>
              <a:cs typeface="Calibri"/>
            </a:endParaRPr>
          </a:p>
          <a:p>
            <a:pPr marL="342892" indent="-342892">
              <a:buClr>
                <a:srgbClr val="376092"/>
              </a:buClr>
              <a:buSzPts val="2400"/>
              <a:buFont typeface="Arial"/>
              <a:buChar char="•"/>
            </a:pPr>
            <a:endParaRPr sz="18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342892" indent="-292093">
              <a:buClr>
                <a:schemeClr val="dk1"/>
              </a:buClr>
              <a:buSzPts val="800"/>
            </a:pPr>
            <a:endParaRPr sz="800" dirty="0">
              <a:solidFill>
                <a:srgbClr val="376092"/>
              </a:solidFill>
              <a:latin typeface="Calibri"/>
              <a:ea typeface="Calibri"/>
              <a:cs typeface="Calibri"/>
              <a:sym typeface="Calibri"/>
            </a:endParaRPr>
          </a:p>
        </p:txBody>
      </p:sp>
      <p:pic>
        <p:nvPicPr>
          <p:cNvPr id="12" name="Picture 4"/>
          <p:cNvPicPr>
            <a:picLocks noChangeAspect="1"/>
          </p:cNvPicPr>
          <p:nvPr/>
        </p:nvPicPr>
        <p:blipFill rotWithShape="1">
          <a:blip r:embed="rId7"/>
          <a:srcRect l="18588" t="28865" r="49709" b="59596"/>
          <a:stretch/>
        </p:blipFill>
        <p:spPr>
          <a:xfrm>
            <a:off x="6042660" y="4676879"/>
            <a:ext cx="1428750" cy="435818"/>
          </a:xfrm>
          <a:prstGeom prst="rect">
            <a:avLst/>
          </a:prstGeom>
        </p:spPr>
      </p:pic>
      <p:sp>
        <p:nvSpPr>
          <p:cNvPr id="14" name="Google Shape;77;p15"/>
          <p:cNvSpPr txBox="1">
            <a:spLocks/>
          </p:cNvSpPr>
          <p:nvPr/>
        </p:nvSpPr>
        <p:spPr>
          <a:xfrm>
            <a:off x="565653" y="279627"/>
            <a:ext cx="5052591" cy="423998"/>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366092"/>
              </a:buClr>
              <a:buSzPts val="1400"/>
              <a:buFont typeface="Calibri"/>
              <a:buNone/>
              <a:defRPr sz="4400" b="1" i="0" u="none" strike="noStrike" cap="none">
                <a:solidFill>
                  <a:srgbClr val="366092"/>
                </a:solidFill>
                <a:latin typeface="Calibri"/>
                <a:ea typeface="Calibri"/>
                <a:cs typeface="Calibri"/>
                <a:sym typeface="Calibri"/>
              </a:defRPr>
            </a:lvl1pPr>
            <a:lvl2pPr marR="0" lvl="1"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indent="0" algn="ctr"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dirty="0"/>
              <a:t>We Are All Stakeholders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202606017"/>
      </p:ext>
    </p:extLst>
  </p:cSld>
  <p:clrMapOvr>
    <a:masterClrMapping/>
  </p:clrMapOvr>
  <mc:AlternateContent xmlns:mc="http://schemas.openxmlformats.org/markup-compatibility/2006" xmlns:p14="http://schemas.microsoft.com/office/powerpoint/2010/main">
    <mc:Choice Requires="p14">
      <p:transition spd="slow" p14:dur="2000" advTm="53859"/>
    </mc:Choice>
    <mc:Fallback xmlns="">
      <p:transition spd="slow" advTm="53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0598"/>
            <a:ext cx="9143999" cy="857400"/>
          </a:xfrm>
        </p:spPr>
        <p:txBody>
          <a:bodyPr/>
          <a:lstStyle/>
          <a:p>
            <a:r>
              <a:rPr lang="en-CA" sz="2800" dirty="0"/>
              <a:t>Canada and the Circumpolar Arctic - Global Affairs Canada</a:t>
            </a:r>
          </a:p>
        </p:txBody>
      </p:sp>
      <p:sp>
        <p:nvSpPr>
          <p:cNvPr id="3" name="Text Placeholder 2"/>
          <p:cNvSpPr>
            <a:spLocks noGrp="1"/>
          </p:cNvSpPr>
          <p:nvPr>
            <p:ph type="body" idx="1"/>
          </p:nvPr>
        </p:nvSpPr>
        <p:spPr>
          <a:xfrm>
            <a:off x="244928" y="904852"/>
            <a:ext cx="8229600" cy="3394500"/>
          </a:xfrm>
        </p:spPr>
        <p:txBody>
          <a:bodyPr/>
          <a:lstStyle/>
          <a:p>
            <a:pPr marL="25400" indent="0">
              <a:buNone/>
            </a:pPr>
            <a:r>
              <a:rPr lang="en-CA" sz="1800" dirty="0"/>
              <a:t>“The Arctic is central to Canada’s national identity, prosperity, security, values and interests. The Canadian Arctic covers 40% of Canada’s territory and is home to more than 200,000 inhabitants, more than half of whom are Indigenous.”</a:t>
            </a:r>
          </a:p>
          <a:p>
            <a:pPr marL="25400" indent="0">
              <a:buNone/>
            </a:pPr>
            <a:endParaRPr lang="en-CA" sz="100" dirty="0"/>
          </a:p>
          <a:p>
            <a:pPr marL="25400" indent="0">
              <a:buNone/>
            </a:pPr>
            <a:r>
              <a:rPr lang="en-CA" sz="1800" dirty="0"/>
              <a:t>Advancing Canada’s Arctic priorities involve many departments across the Government of Canada, both at home and internationally.</a:t>
            </a:r>
          </a:p>
          <a:p>
            <a:pPr marL="25400" indent="0">
              <a:buNone/>
            </a:pPr>
            <a:endParaRPr lang="en-CA" sz="100" dirty="0"/>
          </a:p>
          <a:p>
            <a:pPr marL="25400" indent="0">
              <a:buNone/>
            </a:pPr>
            <a:r>
              <a:rPr lang="en-CA" sz="1800" dirty="0"/>
              <a:t>Canada is committed to addressing:</a:t>
            </a:r>
          </a:p>
          <a:p>
            <a:r>
              <a:rPr lang="en-CA" sz="1600" dirty="0"/>
              <a:t>The causes and impacts of climate change;</a:t>
            </a:r>
          </a:p>
          <a:p>
            <a:r>
              <a:rPr lang="en-CA" sz="1600" dirty="0"/>
              <a:t>Renewing the nation-to-nation relationship with Indigenous peoples;</a:t>
            </a:r>
          </a:p>
          <a:p>
            <a:r>
              <a:rPr lang="en-CA" sz="1600" dirty="0"/>
              <a:t>Supporting sustainable Northern economic development;</a:t>
            </a:r>
          </a:p>
          <a:p>
            <a:r>
              <a:rPr lang="en-CA" sz="1600" dirty="0"/>
              <a:t>Promoting Canada as a leader in Arctic science and research; and</a:t>
            </a:r>
          </a:p>
          <a:p>
            <a:r>
              <a:rPr lang="en-CA" sz="1600" dirty="0"/>
              <a:t>Working with domestic and international partners to reach Canada’s goals in the region.”</a:t>
            </a:r>
          </a:p>
        </p:txBody>
      </p:sp>
      <p:sp>
        <p:nvSpPr>
          <p:cNvPr id="4" name="Rectangle 3"/>
          <p:cNvSpPr/>
          <p:nvPr/>
        </p:nvSpPr>
        <p:spPr>
          <a:xfrm>
            <a:off x="3592286" y="4774168"/>
            <a:ext cx="4049486" cy="369332"/>
          </a:xfrm>
          <a:prstGeom prst="rect">
            <a:avLst/>
          </a:prstGeom>
          <a:ln>
            <a:noFill/>
          </a:ln>
        </p:spPr>
        <p:txBody>
          <a:bodyPr wrap="square">
            <a:spAutoFit/>
          </a:bodyPr>
          <a:lstStyle/>
          <a:p>
            <a:pPr algn="ctr"/>
            <a:r>
              <a:rPr lang="fr-CA" sz="900" dirty="0"/>
              <a:t>From: </a:t>
            </a:r>
            <a:r>
              <a:rPr lang="fr-CA" sz="900" dirty="0">
                <a:hlinkClick r:id="rId4"/>
              </a:rPr>
              <a:t>https://www.international.gc.ca/world-monde/international_relations-relations_internationales/arctic-arctique/index.aspx?lang=eng</a:t>
            </a:r>
            <a:r>
              <a:rPr lang="fr-CA" sz="900" dirty="0"/>
              <a:t>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4045669317"/>
      </p:ext>
    </p:extLst>
  </p:cSld>
  <p:clrMapOvr>
    <a:masterClrMapping/>
  </p:clrMapOvr>
  <mc:AlternateContent xmlns:mc="http://schemas.openxmlformats.org/markup-compatibility/2006" xmlns:p14="http://schemas.microsoft.com/office/powerpoint/2010/main">
    <mc:Choice Requires="p14">
      <p:transition spd="slow" p14:dur="2000" advTm="26818"/>
    </mc:Choice>
    <mc:Fallback xmlns="">
      <p:transition spd="slow" advTm="26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gnoring Dead Canaries in your CI Coal M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075" y="1465864"/>
            <a:ext cx="4518807" cy="29533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87113"/>
            <a:ext cx="8928100" cy="857400"/>
          </a:xfrm>
        </p:spPr>
        <p:txBody>
          <a:bodyPr/>
          <a:lstStyle/>
          <a:p>
            <a:pPr marL="25400"/>
            <a:r>
              <a:rPr lang="en-CA" sz="3200" dirty="0"/>
              <a:t>Polar regions are the Canaries in the coal mine for Earth. Indicators are geospatial - in space and time</a:t>
            </a:r>
          </a:p>
        </p:txBody>
      </p:sp>
      <p:sp>
        <p:nvSpPr>
          <p:cNvPr id="3" name="Text Placeholder 2"/>
          <p:cNvSpPr>
            <a:spLocks noGrp="1"/>
          </p:cNvSpPr>
          <p:nvPr>
            <p:ph type="body" idx="1"/>
          </p:nvPr>
        </p:nvSpPr>
        <p:spPr>
          <a:xfrm>
            <a:off x="173147" y="1308475"/>
            <a:ext cx="6100537" cy="3912100"/>
          </a:xfrm>
        </p:spPr>
        <p:txBody>
          <a:bodyPr/>
          <a:lstStyle/>
          <a:p>
            <a:r>
              <a:rPr lang="en-CA" sz="2000" dirty="0"/>
              <a:t>Carbon levels (atmosphere, ice, capture)</a:t>
            </a:r>
          </a:p>
          <a:p>
            <a:r>
              <a:rPr lang="en-CA" sz="2000" dirty="0"/>
              <a:t>Temperatures on sea and land</a:t>
            </a:r>
          </a:p>
          <a:p>
            <a:r>
              <a:rPr lang="en-CA" sz="2000" dirty="0"/>
              <a:t>Permafrost loss: methane release, coastal erosion and infrastructure destruction</a:t>
            </a:r>
          </a:p>
          <a:p>
            <a:r>
              <a:rPr lang="en-CA" sz="2000" dirty="0"/>
              <a:t>Sea ice loss and increased marine navigation</a:t>
            </a:r>
          </a:p>
          <a:p>
            <a:r>
              <a:rPr lang="en-CA" sz="2000" dirty="0"/>
              <a:t>Species migration patterns and habitat loss.</a:t>
            </a:r>
          </a:p>
          <a:p>
            <a:r>
              <a:rPr lang="en-CA" sz="2000" dirty="0"/>
              <a:t>Irreversible feedback loops</a:t>
            </a:r>
          </a:p>
          <a:p>
            <a:r>
              <a:rPr lang="en-CA" sz="2000" dirty="0"/>
              <a:t>Impacts on societies and economies.</a:t>
            </a:r>
            <a:endParaRPr lang="en-CA" sz="1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2326385825"/>
      </p:ext>
    </p:extLst>
  </p:cSld>
  <p:clrMapOvr>
    <a:masterClrMapping/>
  </p:clrMapOvr>
  <mc:AlternateContent xmlns:mc="http://schemas.openxmlformats.org/markup-compatibility/2006" xmlns:p14="http://schemas.microsoft.com/office/powerpoint/2010/main">
    <mc:Choice Requires="p14">
      <p:transition spd="slow" p14:dur="2000" advTm="68831"/>
    </mc:Choice>
    <mc:Fallback xmlns="">
      <p:transition spd="slow" advTm="68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7961" y="152364"/>
            <a:ext cx="4867492" cy="747713"/>
          </a:xfrm>
        </p:spPr>
        <p:txBody>
          <a:bodyPr/>
          <a:lstStyle/>
          <a:p>
            <a:r>
              <a:rPr lang="en-CA" sz="3600" dirty="0"/>
              <a:t>Towards a Digital Arctic</a:t>
            </a:r>
          </a:p>
        </p:txBody>
      </p:sp>
      <p:sp>
        <p:nvSpPr>
          <p:cNvPr id="3" name="Text Placeholder 2"/>
          <p:cNvSpPr>
            <a:spLocks noGrp="1"/>
          </p:cNvSpPr>
          <p:nvPr>
            <p:ph type="body" idx="1"/>
          </p:nvPr>
        </p:nvSpPr>
        <p:spPr>
          <a:xfrm>
            <a:off x="-18547" y="915076"/>
            <a:ext cx="5007918" cy="3963517"/>
          </a:xfrm>
        </p:spPr>
        <p:txBody>
          <a:bodyPr/>
          <a:lstStyle/>
          <a:p>
            <a:r>
              <a:rPr lang="en-CA" sz="1600" dirty="0">
                <a:solidFill>
                  <a:srgbClr val="326496"/>
                </a:solidFill>
              </a:rPr>
              <a:t>A Domestic imperative within a circumpolar ecosystem reality due to climate change.</a:t>
            </a:r>
          </a:p>
          <a:p>
            <a:r>
              <a:rPr lang="en-CA" sz="1600" dirty="0">
                <a:solidFill>
                  <a:srgbClr val="326496"/>
                </a:solidFill>
              </a:rPr>
              <a:t>Foundation of </a:t>
            </a:r>
            <a:r>
              <a:rPr lang="en-CA" sz="1600" b="1" i="1" u="sng" dirty="0">
                <a:solidFill>
                  <a:srgbClr val="326496"/>
                </a:solidFill>
              </a:rPr>
              <a:t>Governance</a:t>
            </a:r>
            <a:r>
              <a:rPr lang="en-CA" sz="1600" dirty="0">
                <a:solidFill>
                  <a:srgbClr val="326496"/>
                </a:solidFill>
              </a:rPr>
              <a:t> and </a:t>
            </a:r>
            <a:r>
              <a:rPr lang="en-CA" sz="1600" b="1" i="1" u="sng" dirty="0">
                <a:solidFill>
                  <a:srgbClr val="326496"/>
                </a:solidFill>
              </a:rPr>
              <a:t>Standards</a:t>
            </a:r>
            <a:r>
              <a:rPr lang="en-CA" sz="1600" dirty="0">
                <a:solidFill>
                  <a:srgbClr val="326496"/>
                </a:solidFill>
              </a:rPr>
              <a:t>.</a:t>
            </a:r>
          </a:p>
          <a:p>
            <a:r>
              <a:rPr lang="en-CA" sz="1600" dirty="0">
                <a:solidFill>
                  <a:srgbClr val="326496"/>
                </a:solidFill>
              </a:rPr>
              <a:t>2025 Arctic Spatial Data Infrastructure Strategy</a:t>
            </a:r>
          </a:p>
          <a:p>
            <a:pPr lvl="1"/>
            <a:r>
              <a:rPr lang="en-CA" sz="1400" dirty="0">
                <a:solidFill>
                  <a:srgbClr val="326496"/>
                </a:solidFill>
              </a:rPr>
              <a:t>Location (X,Y &amp; DGGS)</a:t>
            </a:r>
          </a:p>
          <a:p>
            <a:pPr lvl="1"/>
            <a:r>
              <a:rPr lang="en-CA" sz="1400" dirty="0">
                <a:solidFill>
                  <a:srgbClr val="326496"/>
                </a:solidFill>
              </a:rPr>
              <a:t>Elevation from geology to atmosphere (Z)</a:t>
            </a:r>
          </a:p>
          <a:p>
            <a:pPr lvl="1"/>
            <a:r>
              <a:rPr lang="en-CA" sz="1400" dirty="0">
                <a:solidFill>
                  <a:srgbClr val="326496"/>
                </a:solidFill>
              </a:rPr>
              <a:t>Temporal (T)</a:t>
            </a:r>
          </a:p>
          <a:p>
            <a:pPr lvl="1"/>
            <a:r>
              <a:rPr lang="en-CA" sz="1400" dirty="0">
                <a:solidFill>
                  <a:srgbClr val="326496"/>
                </a:solidFill>
              </a:rPr>
              <a:t>Science and Information (S)</a:t>
            </a:r>
          </a:p>
          <a:p>
            <a:pPr lvl="1"/>
            <a:r>
              <a:rPr lang="en-CA" sz="1400" dirty="0">
                <a:solidFill>
                  <a:srgbClr val="326496"/>
                </a:solidFill>
              </a:rPr>
              <a:t>Vectors of direction and magnitude (V) </a:t>
            </a:r>
          </a:p>
          <a:p>
            <a:r>
              <a:rPr lang="en-CA" sz="1600" dirty="0">
                <a:solidFill>
                  <a:srgbClr val="326496"/>
                </a:solidFill>
              </a:rPr>
              <a:t>Many stakeholders</a:t>
            </a:r>
          </a:p>
          <a:p>
            <a:r>
              <a:rPr lang="en-CA" sz="1600" dirty="0">
                <a:solidFill>
                  <a:srgbClr val="326496"/>
                </a:solidFill>
              </a:rPr>
              <a:t>Automated and standardized broker services – modest level of effort for each stakeholder</a:t>
            </a:r>
          </a:p>
        </p:txBody>
      </p:sp>
      <p:grpSp>
        <p:nvGrpSpPr>
          <p:cNvPr id="4" name="Group 3"/>
          <p:cNvGrpSpPr/>
          <p:nvPr/>
        </p:nvGrpSpPr>
        <p:grpSpPr>
          <a:xfrm>
            <a:off x="4786182" y="983830"/>
            <a:ext cx="4631397" cy="3541876"/>
            <a:chOff x="890588" y="1192213"/>
            <a:chExt cx="8008937" cy="4706937"/>
          </a:xfrm>
        </p:grpSpPr>
        <p:sp>
          <p:nvSpPr>
            <p:cNvPr id="5" name="Text Box 39"/>
            <p:cNvSpPr txBox="1">
              <a:spLocks noChangeArrowheads="1"/>
            </p:cNvSpPr>
            <p:nvPr/>
          </p:nvSpPr>
          <p:spPr bwMode="auto">
            <a:xfrm>
              <a:off x="6332538" y="1630363"/>
              <a:ext cx="25669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Myriad Pro" charset="0"/>
                  <a:ea typeface="ＭＳ Ｐゴシック" charset="0"/>
                  <a:cs typeface="Myriad Pro" charset="0"/>
                </a:defRPr>
              </a:lvl1pPr>
              <a:lvl2pPr>
                <a:defRPr sz="2800">
                  <a:solidFill>
                    <a:schemeClr val="tx1"/>
                  </a:solidFill>
                  <a:latin typeface="Myriad Pro" charset="0"/>
                  <a:ea typeface="Myriad Pro" charset="0"/>
                  <a:cs typeface="Myriad Pro" charset="0"/>
                </a:defRPr>
              </a:lvl2pPr>
              <a:lvl3pPr>
                <a:defRPr sz="2400">
                  <a:solidFill>
                    <a:schemeClr val="tx1"/>
                  </a:solidFill>
                  <a:latin typeface="Myriad Pro" charset="0"/>
                  <a:ea typeface="Myriad Pro" charset="0"/>
                  <a:cs typeface="Myriad Pro" charset="0"/>
                </a:defRPr>
              </a:lvl3pPr>
              <a:lvl4pPr>
                <a:defRPr sz="2000">
                  <a:solidFill>
                    <a:schemeClr val="tx1"/>
                  </a:solidFill>
                  <a:latin typeface="Myriad Pro" charset="0"/>
                  <a:ea typeface="Myriad Pro" charset="0"/>
                  <a:cs typeface="Myriad Pro" charset="0"/>
                </a:defRPr>
              </a:lvl4pPr>
              <a:lvl5pPr>
                <a:defRPr sz="2000">
                  <a:solidFill>
                    <a:schemeClr val="tx1"/>
                  </a:solidFill>
                  <a:latin typeface="Myriad Pro" charset="0"/>
                  <a:ea typeface="Myriad Pro" charset="0"/>
                  <a:cs typeface="Myriad Pro" charset="0"/>
                </a:defRPr>
              </a:lvl5pPr>
              <a:lvl6pPr eaLnBrk="0" fontAlgn="base" hangingPunct="0">
                <a:spcAft>
                  <a:spcPct val="0"/>
                </a:spcAft>
                <a:buClr>
                  <a:srgbClr val="486879"/>
                </a:buClr>
                <a:buFont typeface="Wingdings" charset="0"/>
                <a:buChar char="§"/>
                <a:defRPr sz="2000">
                  <a:solidFill>
                    <a:schemeClr val="tx1"/>
                  </a:solidFill>
                  <a:latin typeface="Myriad Pro" charset="0"/>
                  <a:ea typeface="Myriad Pro" charset="0"/>
                  <a:cs typeface="Myriad Pro" charset="0"/>
                </a:defRPr>
              </a:lvl6pPr>
              <a:lvl7pPr eaLnBrk="0" fontAlgn="base" hangingPunct="0">
                <a:spcAft>
                  <a:spcPct val="0"/>
                </a:spcAft>
                <a:buClr>
                  <a:srgbClr val="486879"/>
                </a:buClr>
                <a:buFont typeface="Wingdings" charset="0"/>
                <a:buChar char="§"/>
                <a:defRPr sz="2000">
                  <a:solidFill>
                    <a:schemeClr val="tx1"/>
                  </a:solidFill>
                  <a:latin typeface="Myriad Pro" charset="0"/>
                  <a:ea typeface="Myriad Pro" charset="0"/>
                  <a:cs typeface="Myriad Pro" charset="0"/>
                </a:defRPr>
              </a:lvl7pPr>
              <a:lvl8pPr eaLnBrk="0" fontAlgn="base" hangingPunct="0">
                <a:spcAft>
                  <a:spcPct val="0"/>
                </a:spcAft>
                <a:buClr>
                  <a:srgbClr val="486879"/>
                </a:buClr>
                <a:buFont typeface="Wingdings" charset="0"/>
                <a:buChar char="§"/>
                <a:defRPr sz="2000">
                  <a:solidFill>
                    <a:schemeClr val="tx1"/>
                  </a:solidFill>
                  <a:latin typeface="Myriad Pro" charset="0"/>
                  <a:ea typeface="Myriad Pro" charset="0"/>
                  <a:cs typeface="Myriad Pro" charset="0"/>
                </a:defRPr>
              </a:lvl8pPr>
              <a:lvl9pPr eaLnBrk="0" fontAlgn="base" hangingPunct="0">
                <a:spcAft>
                  <a:spcPct val="0"/>
                </a:spcAft>
                <a:buClr>
                  <a:srgbClr val="486879"/>
                </a:buClr>
                <a:buFont typeface="Wingdings" charset="0"/>
                <a:buChar char="§"/>
                <a:defRPr sz="2000">
                  <a:solidFill>
                    <a:schemeClr val="tx1"/>
                  </a:solidFill>
                  <a:latin typeface="Myriad Pro" charset="0"/>
                  <a:ea typeface="Myriad Pro" charset="0"/>
                  <a:cs typeface="Myriad Pro" charset="0"/>
                </a:defRPr>
              </a:lvl9pPr>
            </a:lstStyle>
            <a:p>
              <a:pPr>
                <a:defRPr/>
              </a:pPr>
              <a:endParaRPr lang="en-CA" sz="1800">
                <a:latin typeface="Times" charset="0"/>
                <a:cs typeface="Arial" charset="0"/>
              </a:endParaRPr>
            </a:p>
          </p:txBody>
        </p:sp>
        <p:pic>
          <p:nvPicPr>
            <p:cNvPr id="6" name="Picture 40" descr="cadaste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588" y="1192213"/>
              <a:ext cx="7337425"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1" descr="cadaste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1850" y="1931988"/>
              <a:ext cx="61595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2" descr="cadaste_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5238" y="2724150"/>
              <a:ext cx="128270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3" descr="cadaste_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0" y="3527425"/>
              <a:ext cx="1057275"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4" descr="cadaste_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4888" y="2282825"/>
              <a:ext cx="1627187"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5" descr="cadaste_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9550" y="2917825"/>
              <a:ext cx="2112963"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6" descr="cadaste_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2950" y="2155825"/>
              <a:ext cx="1282700"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7" descr="cadaste_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8750" y="1825625"/>
              <a:ext cx="2692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8" descr="cadaste_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89550" y="2460625"/>
              <a:ext cx="324485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9" descr="cadaste_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2150" y="5051425"/>
              <a:ext cx="21891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0" descr="cadaste_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042150" y="2155825"/>
              <a:ext cx="11318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51"/>
            <p:cNvSpPr>
              <a:spLocks noChangeArrowheads="1"/>
            </p:cNvSpPr>
            <p:nvPr/>
          </p:nvSpPr>
          <p:spPr bwMode="auto">
            <a:xfrm>
              <a:off x="1174750" y="1863258"/>
              <a:ext cx="942975" cy="477186"/>
            </a:xfrm>
            <a:prstGeom prst="wedgeRectCallout">
              <a:avLst>
                <a:gd name="adj1" fmla="val 48486"/>
                <a:gd name="adj2" fmla="val 119546"/>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dirty="0">
                  <a:ea typeface="+mn-ea"/>
                  <a:cs typeface="Arial" pitchFamily="34" charset="0"/>
                </a:rPr>
                <a:t>Oil and gas resources</a:t>
              </a:r>
            </a:p>
          </p:txBody>
        </p:sp>
        <p:sp>
          <p:nvSpPr>
            <p:cNvPr id="18" name="AutoShape 52"/>
            <p:cNvSpPr>
              <a:spLocks noChangeArrowheads="1"/>
            </p:cNvSpPr>
            <p:nvPr/>
          </p:nvSpPr>
          <p:spPr bwMode="auto">
            <a:xfrm>
              <a:off x="4756150" y="1672828"/>
              <a:ext cx="906463" cy="289719"/>
            </a:xfrm>
            <a:prstGeom prst="wedgeRectCallout">
              <a:avLst>
                <a:gd name="adj1" fmla="val 43519"/>
                <a:gd name="adj2" fmla="val 123685"/>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Recreation</a:t>
              </a:r>
            </a:p>
          </p:txBody>
        </p:sp>
        <p:sp>
          <p:nvSpPr>
            <p:cNvPr id="19" name="AutoShape 53"/>
            <p:cNvSpPr>
              <a:spLocks noChangeArrowheads="1"/>
            </p:cNvSpPr>
            <p:nvPr/>
          </p:nvSpPr>
          <p:spPr bwMode="auto">
            <a:xfrm>
              <a:off x="7423150" y="3717457"/>
              <a:ext cx="906463" cy="477186"/>
            </a:xfrm>
            <a:prstGeom prst="wedgeRectCallout">
              <a:avLst>
                <a:gd name="adj1" fmla="val -2366"/>
                <a:gd name="adj2" fmla="val 125907"/>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Cables and pipelines</a:t>
              </a:r>
            </a:p>
          </p:txBody>
        </p:sp>
        <p:sp>
          <p:nvSpPr>
            <p:cNvPr id="20" name="AutoShape 54"/>
            <p:cNvSpPr>
              <a:spLocks noChangeArrowheads="1"/>
            </p:cNvSpPr>
            <p:nvPr/>
          </p:nvSpPr>
          <p:spPr bwMode="auto">
            <a:xfrm>
              <a:off x="3994151" y="4657258"/>
              <a:ext cx="906463" cy="477186"/>
            </a:xfrm>
            <a:prstGeom prst="wedgeRectCallout">
              <a:avLst>
                <a:gd name="adj1" fmla="val 2542"/>
                <a:gd name="adj2" fmla="val 111366"/>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Heritage protection</a:t>
              </a:r>
            </a:p>
          </p:txBody>
        </p:sp>
        <p:sp>
          <p:nvSpPr>
            <p:cNvPr id="21" name="AutoShape 55"/>
            <p:cNvSpPr>
              <a:spLocks noChangeArrowheads="1"/>
            </p:cNvSpPr>
            <p:nvPr/>
          </p:nvSpPr>
          <p:spPr bwMode="auto">
            <a:xfrm>
              <a:off x="6356350" y="2195115"/>
              <a:ext cx="830262" cy="289719"/>
            </a:xfrm>
            <a:prstGeom prst="wedgeRectCallout">
              <a:avLst>
                <a:gd name="adj1" fmla="val 43500"/>
                <a:gd name="adj2" fmla="val 89852"/>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Shipping</a:t>
              </a:r>
            </a:p>
          </p:txBody>
        </p:sp>
        <p:sp>
          <p:nvSpPr>
            <p:cNvPr id="22" name="AutoShape 56"/>
            <p:cNvSpPr>
              <a:spLocks noChangeArrowheads="1"/>
            </p:cNvSpPr>
            <p:nvPr/>
          </p:nvSpPr>
          <p:spPr bwMode="auto">
            <a:xfrm>
              <a:off x="2165351" y="3082457"/>
              <a:ext cx="754064" cy="477186"/>
            </a:xfrm>
            <a:prstGeom prst="wedgeRectCallout">
              <a:avLst>
                <a:gd name="adj1" fmla="val -47264"/>
                <a:gd name="adj2" fmla="val 93634"/>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Ocean disposal</a:t>
              </a:r>
            </a:p>
          </p:txBody>
        </p:sp>
        <p:sp>
          <p:nvSpPr>
            <p:cNvPr id="23" name="AutoShape 57"/>
            <p:cNvSpPr>
              <a:spLocks noChangeArrowheads="1"/>
            </p:cNvSpPr>
            <p:nvPr/>
          </p:nvSpPr>
          <p:spPr bwMode="auto">
            <a:xfrm>
              <a:off x="3994151" y="2041058"/>
              <a:ext cx="1131889" cy="477186"/>
            </a:xfrm>
            <a:prstGeom prst="wedgeRectCallout">
              <a:avLst>
                <a:gd name="adj1" fmla="val 1611"/>
                <a:gd name="adj2" fmla="val 91366"/>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Marine protected area</a:t>
              </a:r>
            </a:p>
          </p:txBody>
        </p:sp>
        <p:sp>
          <p:nvSpPr>
            <p:cNvPr id="24" name="AutoShape 58"/>
            <p:cNvSpPr>
              <a:spLocks noChangeArrowheads="1"/>
            </p:cNvSpPr>
            <p:nvPr/>
          </p:nvSpPr>
          <p:spPr bwMode="auto">
            <a:xfrm>
              <a:off x="2311400" y="1888729"/>
              <a:ext cx="987425" cy="289719"/>
            </a:xfrm>
            <a:prstGeom prst="wedgeRectCallout">
              <a:avLst>
                <a:gd name="adj1" fmla="val 43245"/>
                <a:gd name="adj2" fmla="val 182329"/>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dirty="0">
                  <a:ea typeface="+mn-ea"/>
                  <a:cs typeface="Arial" pitchFamily="34" charset="0"/>
                </a:rPr>
                <a:t>Aquaculture</a:t>
              </a:r>
            </a:p>
          </p:txBody>
        </p:sp>
        <p:sp>
          <p:nvSpPr>
            <p:cNvPr id="25" name="AutoShape 59"/>
            <p:cNvSpPr>
              <a:spLocks noChangeArrowheads="1"/>
            </p:cNvSpPr>
            <p:nvPr/>
          </p:nvSpPr>
          <p:spPr bwMode="auto">
            <a:xfrm>
              <a:off x="3562350" y="1380658"/>
              <a:ext cx="911225" cy="477186"/>
            </a:xfrm>
            <a:prstGeom prst="wedgeRectCallout">
              <a:avLst>
                <a:gd name="adj1" fmla="val -38153"/>
                <a:gd name="adj2" fmla="val 104093"/>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Renewable Energies</a:t>
              </a:r>
            </a:p>
          </p:txBody>
        </p:sp>
        <p:sp>
          <p:nvSpPr>
            <p:cNvPr id="26" name="AutoShape 60"/>
            <p:cNvSpPr>
              <a:spLocks noChangeArrowheads="1"/>
            </p:cNvSpPr>
            <p:nvPr/>
          </p:nvSpPr>
          <p:spPr bwMode="auto">
            <a:xfrm>
              <a:off x="5594350" y="2530008"/>
              <a:ext cx="679449" cy="477186"/>
            </a:xfrm>
            <a:prstGeom prst="wedgeRectCallout">
              <a:avLst>
                <a:gd name="adj1" fmla="val 50231"/>
                <a:gd name="adj2" fmla="val 99093"/>
              </a:avLst>
            </a:prstGeom>
            <a:solidFill>
              <a:schemeClr val="bg1">
                <a:alpha val="74901"/>
              </a:schemeClr>
            </a:solidFill>
            <a:ln>
              <a:noFill/>
            </a:ln>
            <a:effectLst/>
            <a:extLst>
              <a:ext uri="{91240B29-F687-4F45-9708-019B960494DF}">
                <a14:hiddenLine xmlns:a14="http://schemas.microsoft.com/office/drawing/2010/main" w="25400">
                  <a:solidFill>
                    <a:schemeClr val="tx1">
                      <a:alpha val="50195"/>
                    </a:schemeClr>
                  </a:solidFill>
                  <a:miter lim="800000"/>
                  <a:headEnd/>
                  <a:tailEnd/>
                </a14:hiddenLine>
              </a:ext>
              <a:ext uri="{AF507438-7753-43E0-B8FC-AC1667EBCBE1}">
                <a14:hiddenEffects xmlns:a14="http://schemas.microsoft.com/office/drawing/2010/main">
                  <a:effectLst>
                    <a:outerShdw blurRad="50800" dist="25399" dir="2700000" algn="ctr" rotWithShape="0">
                      <a:srgbClr val="808080">
                        <a:alpha val="75000"/>
                      </a:srgbClr>
                    </a:outerShdw>
                  </a:effectLst>
                </a14:hiddenEffects>
              </a:ext>
            </a:extLst>
          </p:spPr>
          <p:txBody>
            <a:bodyPr lIns="36576" tIns="38100" rIns="36576" bIns="38100" anchor="ctr">
              <a:spAutoFit/>
            </a:bodyPr>
            <a:lstStyle/>
            <a:p>
              <a:pPr algn="ctr">
                <a:lnSpc>
                  <a:spcPts val="1100"/>
                </a:lnSpc>
                <a:defRPr/>
              </a:pPr>
              <a:r>
                <a:rPr lang="en-US" altLang="en-US" sz="700">
                  <a:ea typeface="+mn-ea"/>
                  <a:cs typeface="Arial" pitchFamily="34" charset="0"/>
                </a:rPr>
                <a:t>Fishing zone</a:t>
              </a:r>
            </a:p>
          </p:txBody>
        </p:sp>
      </p:grpSp>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1771842743"/>
      </p:ext>
    </p:extLst>
  </p:cSld>
  <p:clrMapOvr>
    <a:masterClrMapping/>
  </p:clrMapOvr>
  <mc:AlternateContent xmlns:mc="http://schemas.openxmlformats.org/markup-compatibility/2006" xmlns:p14="http://schemas.microsoft.com/office/powerpoint/2010/main">
    <mc:Choice Requires="p14">
      <p:transition spd="slow" p14:dur="2000" advTm="80044"/>
    </mc:Choice>
    <mc:Fallback xmlns="">
      <p:transition spd="slow" advTm="80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p:nvPr/>
        </p:nvSpPr>
        <p:spPr>
          <a:xfrm>
            <a:off x="478636" y="3721586"/>
            <a:ext cx="110570" cy="255451"/>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2" name="Title 1"/>
          <p:cNvSpPr>
            <a:spLocks noGrp="1"/>
          </p:cNvSpPr>
          <p:nvPr>
            <p:ph type="title"/>
          </p:nvPr>
        </p:nvSpPr>
        <p:spPr>
          <a:xfrm>
            <a:off x="1855815" y="36445"/>
            <a:ext cx="7886700" cy="747713"/>
          </a:xfrm>
        </p:spPr>
        <p:txBody>
          <a:bodyPr/>
          <a:lstStyle/>
          <a:p>
            <a:r>
              <a:rPr lang="en-CA" sz="2800" dirty="0">
                <a:solidFill>
                  <a:schemeClr val="dk2"/>
                </a:solidFill>
                <a:sym typeface="Arial"/>
              </a:rPr>
              <a:t>A Model of Effective Collaboration</a:t>
            </a:r>
          </a:p>
        </p:txBody>
      </p:sp>
      <p:sp>
        <p:nvSpPr>
          <p:cNvPr id="57" name="Google Shape;57;p13"/>
          <p:cNvSpPr txBox="1"/>
          <p:nvPr/>
        </p:nvSpPr>
        <p:spPr>
          <a:xfrm>
            <a:off x="133774" y="602976"/>
            <a:ext cx="5063197" cy="4685234"/>
          </a:xfrm>
          <a:prstGeom prst="rect">
            <a:avLst/>
          </a:prstGeom>
          <a:noFill/>
          <a:ln>
            <a:noFill/>
          </a:ln>
        </p:spPr>
        <p:txBody>
          <a:bodyPr spcFirstLastPara="1" wrap="square" lIns="91425" tIns="45700" rIns="91425" bIns="45700" anchor="t" anchorCtr="0">
            <a:noAutofit/>
          </a:bodyPr>
          <a:lstStyle/>
          <a:p>
            <a:r>
              <a:rPr lang="en-US" sz="1600" b="1" dirty="0">
                <a:solidFill>
                  <a:schemeClr val="dk2"/>
                </a:solidFill>
                <a:latin typeface="Calibri"/>
                <a:ea typeface="Calibri"/>
                <a:cs typeface="Calibri"/>
                <a:sym typeface="Calibri"/>
              </a:rPr>
              <a:t>Arctic SDI is:</a:t>
            </a:r>
            <a:endParaRPr sz="1600" b="1" dirty="0">
              <a:solidFill>
                <a:schemeClr val="dk2"/>
              </a:solidFill>
              <a:latin typeface="Calibri"/>
              <a:ea typeface="Calibri"/>
              <a:cs typeface="Calibri"/>
              <a:sym typeface="Calibri"/>
            </a:endParaRPr>
          </a:p>
          <a:p>
            <a:pPr marL="412740" indent="-285743">
              <a:buClr>
                <a:schemeClr val="dk2"/>
              </a:buClr>
              <a:buSzPts val="1600"/>
              <a:buFont typeface="Arial" panose="020B0604020202020204" pitchFamily="34" charset="0"/>
              <a:buChar char="•"/>
            </a:pPr>
            <a:r>
              <a:rPr lang="en-CA" sz="1200" b="1" dirty="0">
                <a:solidFill>
                  <a:schemeClr val="dk2"/>
                </a:solidFill>
                <a:latin typeface="Calibri"/>
                <a:ea typeface="Calibri"/>
                <a:cs typeface="Calibri"/>
                <a:sym typeface="Calibri"/>
              </a:rPr>
              <a:t>endorsed</a:t>
            </a:r>
            <a:r>
              <a:rPr lang="en-CA" sz="1200" dirty="0">
                <a:solidFill>
                  <a:schemeClr val="dk2"/>
                </a:solidFill>
                <a:latin typeface="Calibri"/>
                <a:ea typeface="Calibri"/>
                <a:cs typeface="Calibri"/>
                <a:sym typeface="Calibri"/>
              </a:rPr>
              <a:t> by the Arctic Council (Global Affairs Canada) in 2009 with working groups across federal departments</a:t>
            </a:r>
          </a:p>
          <a:p>
            <a:pPr marL="412740" indent="-285743">
              <a:buClr>
                <a:schemeClr val="dk2"/>
              </a:buClr>
              <a:buSzPts val="1600"/>
              <a:buFont typeface="Arial" panose="020B0604020202020204" pitchFamily="34" charset="0"/>
              <a:buChar char="•"/>
            </a:pPr>
            <a:r>
              <a:rPr lang="en-US" sz="1200" b="1" dirty="0">
                <a:solidFill>
                  <a:schemeClr val="dk2"/>
                </a:solidFill>
                <a:latin typeface="Calibri"/>
                <a:ea typeface="Calibri"/>
                <a:cs typeface="Calibri"/>
                <a:sym typeface="Calibri"/>
              </a:rPr>
              <a:t>recognized</a:t>
            </a:r>
            <a:r>
              <a:rPr lang="en-US" sz="1200" dirty="0">
                <a:solidFill>
                  <a:schemeClr val="dk2"/>
                </a:solidFill>
                <a:latin typeface="Calibri"/>
                <a:ea typeface="Calibri"/>
                <a:cs typeface="Calibri"/>
                <a:sym typeface="Calibri"/>
              </a:rPr>
              <a:t> by Senior Arctic Officials for improving data integration, sharing and analysis across the Arctic </a:t>
            </a:r>
          </a:p>
          <a:p>
            <a:pPr marL="412740" indent="-285743">
              <a:buClr>
                <a:schemeClr val="dk2"/>
              </a:buClr>
              <a:buSzPts val="1600"/>
              <a:buFont typeface="Arial" panose="020B0604020202020204" pitchFamily="34" charset="0"/>
              <a:buChar char="•"/>
            </a:pPr>
            <a:r>
              <a:rPr lang="en-US" sz="1200" dirty="0">
                <a:solidFill>
                  <a:schemeClr val="dk2"/>
                </a:solidFill>
                <a:latin typeface="Calibri"/>
                <a:ea typeface="Calibri"/>
                <a:cs typeface="Calibri"/>
                <a:sym typeface="Calibri"/>
              </a:rPr>
              <a:t>a </a:t>
            </a:r>
            <a:r>
              <a:rPr lang="en-US" sz="1200" b="1" dirty="0">
                <a:solidFill>
                  <a:schemeClr val="dk2"/>
                </a:solidFill>
                <a:latin typeface="Calibri"/>
                <a:ea typeface="Calibri"/>
                <a:cs typeface="Calibri"/>
                <a:sym typeface="Calibri"/>
              </a:rPr>
              <a:t>voluntary collaboration </a:t>
            </a:r>
            <a:r>
              <a:rPr lang="en-US" sz="1200" dirty="0">
                <a:solidFill>
                  <a:schemeClr val="dk2"/>
                </a:solidFill>
                <a:latin typeface="Calibri"/>
                <a:ea typeface="Calibri"/>
                <a:cs typeface="Calibri"/>
                <a:sym typeface="Calibri"/>
              </a:rPr>
              <a:t>of the eight circumpolar National Mapping Agencies</a:t>
            </a:r>
          </a:p>
          <a:p>
            <a:pPr marL="412740" indent="-285743">
              <a:buClr>
                <a:schemeClr val="dk2"/>
              </a:buClr>
              <a:buSzPts val="1600"/>
              <a:buFont typeface="Arial" panose="020B0604020202020204" pitchFamily="34" charset="0"/>
              <a:buChar char="•"/>
            </a:pPr>
            <a:r>
              <a:rPr lang="en-US" sz="1200" dirty="0">
                <a:solidFill>
                  <a:schemeClr val="dk2"/>
                </a:solidFill>
                <a:latin typeface="Calibri"/>
                <a:ea typeface="Calibri"/>
                <a:cs typeface="Calibri"/>
                <a:sym typeface="Calibri"/>
              </a:rPr>
              <a:t>governed by a </a:t>
            </a:r>
            <a:r>
              <a:rPr lang="en-US" sz="1200" b="1" dirty="0">
                <a:solidFill>
                  <a:schemeClr val="dk2"/>
                </a:solidFill>
                <a:latin typeface="Calibri"/>
                <a:ea typeface="Calibri"/>
                <a:cs typeface="Calibri"/>
                <a:sym typeface="Calibri"/>
              </a:rPr>
              <a:t>Memorandum of Understanding (</a:t>
            </a:r>
            <a:r>
              <a:rPr lang="en-US" sz="1200" dirty="0">
                <a:solidFill>
                  <a:schemeClr val="dk2"/>
                </a:solidFill>
                <a:latin typeface="Calibri"/>
                <a:ea typeface="Calibri"/>
                <a:cs typeface="Calibri"/>
                <a:sym typeface="Calibri"/>
              </a:rPr>
              <a:t>MOU) in 3 languages, </a:t>
            </a:r>
          </a:p>
          <a:p>
            <a:pPr marL="412740" indent="-285743">
              <a:buClr>
                <a:schemeClr val="dk2"/>
              </a:buClr>
              <a:buSzPts val="1600"/>
              <a:buFont typeface="Arial" panose="020B0604020202020204" pitchFamily="34" charset="0"/>
              <a:buChar char="•"/>
            </a:pPr>
            <a:r>
              <a:rPr lang="en-US" sz="1200" dirty="0">
                <a:solidFill>
                  <a:schemeClr val="dk2"/>
                </a:solidFill>
                <a:latin typeface="Calibri"/>
                <a:ea typeface="Calibri"/>
                <a:cs typeface="Calibri"/>
                <a:sym typeface="Calibri"/>
              </a:rPr>
              <a:t>a </a:t>
            </a:r>
            <a:r>
              <a:rPr lang="en-US" sz="1200" b="1" dirty="0">
                <a:solidFill>
                  <a:schemeClr val="dk2"/>
                </a:solidFill>
                <a:latin typeface="Calibri"/>
                <a:ea typeface="Calibri"/>
                <a:cs typeface="Calibri"/>
                <a:sym typeface="Calibri"/>
              </a:rPr>
              <a:t>domestic imperative </a:t>
            </a:r>
            <a:r>
              <a:rPr lang="en-US" sz="1200" dirty="0">
                <a:solidFill>
                  <a:schemeClr val="dk2"/>
                </a:solidFill>
                <a:latin typeface="Calibri"/>
                <a:ea typeface="Calibri"/>
                <a:cs typeface="Calibri"/>
                <a:sym typeface="Calibri"/>
              </a:rPr>
              <a:t>in recognition of a shared circumpolar ecosystem that is changing rapidly with global impacts due to a warming climate</a:t>
            </a:r>
          </a:p>
          <a:p>
            <a:pPr marL="412740" indent="-285743">
              <a:buClr>
                <a:schemeClr val="dk2"/>
              </a:buClr>
              <a:buSzPts val="1600"/>
              <a:buFont typeface="Arial" panose="020B0604020202020204" pitchFamily="34" charset="0"/>
              <a:buChar char="•"/>
            </a:pPr>
            <a:endParaRPr lang="en-US" sz="400" dirty="0">
              <a:solidFill>
                <a:schemeClr val="dk2"/>
              </a:solidFill>
              <a:latin typeface="Calibri"/>
              <a:ea typeface="Calibri"/>
              <a:cs typeface="Calibri"/>
              <a:sym typeface="Calibri"/>
            </a:endParaRPr>
          </a:p>
          <a:p>
            <a:pPr marL="126997">
              <a:buClr>
                <a:schemeClr val="dk2"/>
              </a:buClr>
              <a:buSzPts val="1600"/>
            </a:pPr>
            <a:r>
              <a:rPr lang="en-US" sz="1600" b="1" dirty="0">
                <a:solidFill>
                  <a:schemeClr val="dk2"/>
                </a:solidFill>
                <a:latin typeface="Calibri"/>
                <a:ea typeface="Calibri"/>
                <a:cs typeface="Calibri"/>
                <a:sym typeface="Calibri"/>
              </a:rPr>
              <a:t>By facilitating and building a diverse infrastructure:</a:t>
            </a:r>
          </a:p>
          <a:p>
            <a:pPr marL="412740" indent="-285743">
              <a:buClr>
                <a:schemeClr val="dk2"/>
              </a:buClr>
              <a:buSzPts val="1600"/>
              <a:buFont typeface="Arial" panose="020B0604020202020204" pitchFamily="34" charset="0"/>
              <a:buChar char="•"/>
            </a:pPr>
            <a:r>
              <a:rPr lang="en-US" sz="1200" b="1" dirty="0">
                <a:solidFill>
                  <a:schemeClr val="dk2"/>
                </a:solidFill>
                <a:latin typeface="Calibri"/>
                <a:ea typeface="Calibri"/>
                <a:cs typeface="Calibri"/>
                <a:sym typeface="Calibri"/>
              </a:rPr>
              <a:t>Governance, Standards, Policy, Data, Science and Technologies </a:t>
            </a:r>
          </a:p>
          <a:p>
            <a:pPr marL="412740" indent="-285743">
              <a:buClr>
                <a:schemeClr val="dk2"/>
              </a:buClr>
              <a:buSzPts val="1600"/>
              <a:buFont typeface="Arial" panose="020B0604020202020204" pitchFamily="34" charset="0"/>
              <a:buChar char="•"/>
            </a:pPr>
            <a:r>
              <a:rPr lang="en-US" sz="1200" dirty="0">
                <a:solidFill>
                  <a:schemeClr val="dk2"/>
                </a:solidFill>
                <a:latin typeface="Calibri"/>
                <a:ea typeface="Calibri"/>
                <a:cs typeface="Calibri"/>
                <a:sym typeface="Calibri"/>
              </a:rPr>
              <a:t>With a </a:t>
            </a:r>
            <a:r>
              <a:rPr lang="en-US" sz="1200" b="1" dirty="0">
                <a:solidFill>
                  <a:schemeClr val="dk2"/>
                </a:solidFill>
                <a:latin typeface="Calibri"/>
                <a:ea typeface="Calibri"/>
                <a:cs typeface="Calibri"/>
                <a:sym typeface="Calibri"/>
              </a:rPr>
              <a:t>2025 8 Country Strateg</a:t>
            </a:r>
            <a:r>
              <a:rPr lang="en-US" sz="1200" dirty="0">
                <a:solidFill>
                  <a:schemeClr val="dk2"/>
                </a:solidFill>
                <a:latin typeface="Calibri"/>
                <a:ea typeface="Calibri"/>
                <a:cs typeface="Calibri"/>
                <a:sym typeface="Calibri"/>
              </a:rPr>
              <a:t>y supporting a Digital Arctic (Digital Twin)</a:t>
            </a:r>
          </a:p>
          <a:p>
            <a:pPr marL="412740" indent="-285743">
              <a:buClr>
                <a:schemeClr val="dk2"/>
              </a:buClr>
              <a:buSzPts val="1600"/>
              <a:buFont typeface="Arial" panose="020B0604020202020204" pitchFamily="34" charset="0"/>
              <a:buChar char="•"/>
            </a:pPr>
            <a:r>
              <a:rPr lang="en-US" sz="1200" dirty="0">
                <a:solidFill>
                  <a:schemeClr val="dk2"/>
                </a:solidFill>
                <a:latin typeface="Calibri"/>
                <a:ea typeface="Calibri"/>
                <a:cs typeface="Calibri"/>
                <a:sym typeface="Calibri"/>
              </a:rPr>
              <a:t>Domestically Canada is well positioned to achieve that and more</a:t>
            </a:r>
          </a:p>
          <a:p>
            <a:pPr marL="412740" indent="-285743">
              <a:buClr>
                <a:schemeClr val="dk2"/>
              </a:buClr>
              <a:buSzPts val="1600"/>
              <a:buFont typeface="Arial" panose="020B0604020202020204" pitchFamily="34" charset="0"/>
              <a:buChar char="•"/>
            </a:pPr>
            <a:r>
              <a:rPr lang="en-CA" sz="1200" dirty="0">
                <a:solidFill>
                  <a:schemeClr val="dk2"/>
                </a:solidFill>
                <a:latin typeface="Calibri"/>
                <a:ea typeface="Calibri"/>
                <a:cs typeface="Calibri"/>
                <a:sym typeface="Calibri"/>
              </a:rPr>
              <a:t>Based on foundations of solid governance and standards</a:t>
            </a:r>
            <a:endParaRPr lang="en-US" sz="1200" dirty="0">
              <a:solidFill>
                <a:schemeClr val="dk2"/>
              </a:solidFill>
              <a:latin typeface="Calibri"/>
              <a:ea typeface="Calibri"/>
              <a:cs typeface="Calibri"/>
              <a:sym typeface="Calibri"/>
            </a:endParaRPr>
          </a:p>
          <a:p>
            <a:pPr marL="412740" indent="-285743">
              <a:buClr>
                <a:schemeClr val="dk2"/>
              </a:buClr>
              <a:buSzPts val="1600"/>
              <a:buFont typeface="Arial" panose="020B0604020202020204" pitchFamily="34" charset="0"/>
              <a:buChar char="•"/>
            </a:pPr>
            <a:r>
              <a:rPr lang="en-US" sz="1200" dirty="0">
                <a:solidFill>
                  <a:schemeClr val="dk2"/>
                </a:solidFill>
                <a:latin typeface="Calibri"/>
                <a:ea typeface="Calibri"/>
                <a:cs typeface="Calibri"/>
                <a:sym typeface="Calibri"/>
              </a:rPr>
              <a:t>Seamless sharing of geospatial data across jurisdictions to monitor and predict change.</a:t>
            </a:r>
          </a:p>
          <a:p>
            <a:pPr marL="412740" indent="-285743">
              <a:buClr>
                <a:schemeClr val="dk2"/>
              </a:buClr>
              <a:buSzPts val="1600"/>
              <a:buFont typeface="Arial" panose="020B0604020202020204" pitchFamily="34" charset="0"/>
              <a:buChar char="•"/>
            </a:pPr>
            <a:r>
              <a:rPr lang="en-US" sz="1200" b="1" dirty="0">
                <a:solidFill>
                  <a:schemeClr val="dk2"/>
                </a:solidFill>
                <a:latin typeface="Calibri"/>
                <a:ea typeface="Calibri"/>
                <a:cs typeface="Calibri"/>
                <a:sym typeface="Calibri"/>
              </a:rPr>
              <a:t>Information Management Best Practices based on standards that drive an inclusive framework </a:t>
            </a:r>
            <a:r>
              <a:rPr lang="en-US" sz="1200" dirty="0">
                <a:solidFill>
                  <a:schemeClr val="dk2"/>
                </a:solidFill>
                <a:latin typeface="Calibri"/>
                <a:ea typeface="Calibri"/>
                <a:cs typeface="Calibri"/>
                <a:sym typeface="Calibri"/>
              </a:rPr>
              <a:t>with circumpolar agencies</a:t>
            </a:r>
          </a:p>
          <a:p>
            <a:pPr marL="412740" indent="-285743">
              <a:buClr>
                <a:schemeClr val="dk2"/>
              </a:buClr>
              <a:buSzPts val="1600"/>
              <a:buFont typeface="Arial" panose="020B0604020202020204" pitchFamily="34" charset="0"/>
              <a:buChar char="•"/>
            </a:pPr>
            <a:endParaRPr lang="en-US" sz="1500" dirty="0">
              <a:solidFill>
                <a:schemeClr val="dk2"/>
              </a:solidFill>
              <a:latin typeface="Calibri"/>
              <a:ea typeface="Calibri"/>
              <a:cs typeface="Calibri"/>
              <a:sym typeface="Calibri"/>
            </a:endParaRPr>
          </a:p>
          <a:p>
            <a:pPr marL="412740" indent="-285743">
              <a:buClr>
                <a:schemeClr val="dk2"/>
              </a:buClr>
              <a:buSzPts val="1600"/>
              <a:buFont typeface="Arial" panose="020B0604020202020204" pitchFamily="34" charset="0"/>
              <a:buChar char="•"/>
            </a:pPr>
            <a:endParaRPr sz="1800" dirty="0">
              <a:solidFill>
                <a:schemeClr val="dk2"/>
              </a:solidFill>
              <a:latin typeface="Calibri"/>
              <a:ea typeface="Calibri"/>
              <a:cs typeface="Calibri"/>
              <a:sym typeface="Calibri"/>
            </a:endParaRPr>
          </a:p>
        </p:txBody>
      </p:sp>
      <p:pic>
        <p:nvPicPr>
          <p:cNvPr id="10" name="Google Shape;60;p13">
            <a:hlinkClick r:id="rId5"/>
          </p:cNvPr>
          <p:cNvPicPr preferRelativeResize="0"/>
          <p:nvPr/>
        </p:nvPicPr>
        <p:blipFill rotWithShape="1">
          <a:blip r:embed="rId6">
            <a:alphaModFix/>
          </a:blip>
          <a:srcRect l="1162" t="9560" r="25743" b="33464"/>
          <a:stretch/>
        </p:blipFill>
        <p:spPr>
          <a:xfrm>
            <a:off x="5433897" y="1022445"/>
            <a:ext cx="3314700" cy="3128033"/>
          </a:xfrm>
          <a:prstGeom prst="rect">
            <a:avLst/>
          </a:prstGeom>
          <a:noFill/>
          <a:ln>
            <a:noFill/>
          </a:ln>
        </p:spPr>
      </p:pic>
      <p:sp>
        <p:nvSpPr>
          <p:cNvPr id="3" name="TextBox 2"/>
          <p:cNvSpPr txBox="1"/>
          <p:nvPr/>
        </p:nvSpPr>
        <p:spPr>
          <a:xfrm>
            <a:off x="5898067" y="4129860"/>
            <a:ext cx="2582758" cy="307777"/>
          </a:xfrm>
          <a:prstGeom prst="rect">
            <a:avLst/>
          </a:prstGeom>
          <a:noFill/>
        </p:spPr>
        <p:txBody>
          <a:bodyPr wrap="none" rtlCol="0">
            <a:spAutoFit/>
          </a:bodyPr>
          <a:lstStyle/>
          <a:p>
            <a:r>
              <a:rPr lang="en-CA" dirty="0">
                <a:hlinkClick r:id="rId5"/>
              </a:rPr>
              <a:t>https://youtu.be/tGS1rcaJRug</a:t>
            </a:r>
            <a:r>
              <a:rPr lang="en-CA" dirty="0"/>
              <a:t> </a:t>
            </a:r>
          </a:p>
        </p:txBody>
      </p:sp>
      <p:pic>
        <p:nvPicPr>
          <p:cNvPr id="8" name="Google Shape;334;p6"/>
          <p:cNvPicPr preferRelativeResize="0"/>
          <p:nvPr/>
        </p:nvPicPr>
        <p:blipFill rotWithShape="1">
          <a:blip r:embed="rId7">
            <a:alphaModFix/>
          </a:blip>
          <a:srcRect l="18588" t="28865" r="49709" b="59596"/>
          <a:stretch/>
        </p:blipFill>
        <p:spPr>
          <a:xfrm>
            <a:off x="7715250" y="249575"/>
            <a:ext cx="1428750" cy="435818"/>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2830153697"/>
      </p:ext>
    </p:extLst>
  </p:cSld>
  <p:clrMapOvr>
    <a:masterClrMapping/>
  </p:clrMapOvr>
  <mc:AlternateContent xmlns:mc="http://schemas.openxmlformats.org/markup-compatibility/2006" xmlns:p14="http://schemas.microsoft.com/office/powerpoint/2010/main">
    <mc:Choice Requires="p14">
      <p:transition spd="slow" p14:dur="2000" advTm="54385"/>
    </mc:Choice>
    <mc:Fallback xmlns="">
      <p:transition spd="slow" advTm="54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132165" y="493860"/>
            <a:ext cx="4390217" cy="423998"/>
          </a:xfrm>
          <a:prstGeom prst="rect">
            <a:avLst/>
          </a:prstGeom>
          <a:noFill/>
          <a:ln>
            <a:noFill/>
          </a:ln>
        </p:spPr>
        <p:txBody>
          <a:bodyPr spcFirstLastPara="1" vert="horz" wrap="square" lIns="91425" tIns="45700" rIns="91425" bIns="45700" numCol="1" anchor="ctr" anchorCtr="0" compatLnSpc="1">
            <a:prstTxWarp prst="textNoShape">
              <a:avLst/>
            </a:prstTxWarp>
            <a:noAutofit/>
          </a:bodyPr>
          <a:lstStyle/>
          <a:p>
            <a:r>
              <a:rPr lang="en-US" sz="3200" b="1" dirty="0"/>
              <a:t>Policy Instruments</a:t>
            </a:r>
            <a:br>
              <a:rPr lang="en-US" sz="3200" b="1" dirty="0"/>
            </a:br>
            <a:endParaRPr sz="3200" b="1" dirty="0"/>
          </a:p>
        </p:txBody>
      </p:sp>
      <p:sp>
        <p:nvSpPr>
          <p:cNvPr id="78" name="Google Shape;78;p15"/>
          <p:cNvSpPr txBox="1">
            <a:spLocks noGrp="1"/>
          </p:cNvSpPr>
          <p:nvPr>
            <p:ph type="body" idx="1"/>
          </p:nvPr>
        </p:nvSpPr>
        <p:spPr>
          <a:xfrm>
            <a:off x="4844715" y="3681128"/>
            <a:ext cx="4379495" cy="1073085"/>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0" indent="0" algn="ctr">
              <a:spcBef>
                <a:spcPts val="0"/>
              </a:spcBef>
              <a:buSzPts val="1600"/>
              <a:buNone/>
            </a:pPr>
            <a:r>
              <a:rPr lang="en-CA" sz="1600" i="1" dirty="0"/>
              <a:t>The SDI Manual for the Arctic describes data management practices and guidelines for efficient monitoring and decision making in the Arctic.</a:t>
            </a:r>
            <a:endParaRPr lang="en-CA" sz="1600" i="1" dirty="0">
              <a:solidFill>
                <a:schemeClr val="dk2"/>
              </a:solidFill>
            </a:endParaRPr>
          </a:p>
          <a:p>
            <a:pPr marL="0" indent="0" algn="ctr">
              <a:spcBef>
                <a:spcPts val="0"/>
              </a:spcBef>
              <a:buSzPts val="1600"/>
              <a:buNone/>
            </a:pPr>
            <a:endParaRPr sz="1600" b="1" dirty="0"/>
          </a:p>
          <a:p>
            <a:pPr marL="0" indent="0">
              <a:spcBef>
                <a:spcPts val="600"/>
              </a:spcBef>
              <a:buSzPts val="1600"/>
              <a:buNone/>
            </a:pPr>
            <a:endParaRPr sz="1600" b="1" dirty="0"/>
          </a:p>
        </p:txBody>
      </p:sp>
      <p:sp>
        <p:nvSpPr>
          <p:cNvPr id="81" name="Google Shape;81;p15"/>
          <p:cNvSpPr txBox="1">
            <a:spLocks noGrp="1"/>
          </p:cNvSpPr>
          <p:nvPr>
            <p:ph type="body" idx="4294967295"/>
          </p:nvPr>
        </p:nvSpPr>
        <p:spPr>
          <a:xfrm>
            <a:off x="1" y="429692"/>
            <a:ext cx="4932362" cy="3976688"/>
          </a:xfrm>
          <a:prstGeom prst="rect">
            <a:avLst/>
          </a:prstGeom>
          <a:noFill/>
          <a:ln>
            <a:noFill/>
          </a:ln>
        </p:spPr>
        <p:txBody>
          <a:bodyPr spcFirstLastPara="1" vert="horz" wrap="square" lIns="91425" tIns="45700" rIns="91425" bIns="45700" numCol="1" anchor="t" anchorCtr="0" compatLnSpc="1">
            <a:prstTxWarp prst="textNoShape">
              <a:avLst/>
            </a:prstTxWarp>
            <a:noAutofit/>
          </a:bodyPr>
          <a:lstStyle/>
          <a:p>
            <a:pPr marL="457189" indent="0">
              <a:spcBef>
                <a:spcPts val="0"/>
              </a:spcBef>
              <a:buNone/>
            </a:pPr>
            <a:endParaRPr sz="1800" dirty="0">
              <a:solidFill>
                <a:schemeClr val="dk2"/>
              </a:solidFill>
            </a:endParaRPr>
          </a:p>
          <a:p>
            <a:pPr marL="285743" indent="-285743">
              <a:spcBef>
                <a:spcPts val="0"/>
              </a:spcBef>
              <a:buClr>
                <a:schemeClr val="dk2"/>
              </a:buClr>
              <a:buSzPts val="1800"/>
            </a:pPr>
            <a:r>
              <a:rPr lang="en-US" sz="2000" dirty="0">
                <a:solidFill>
                  <a:schemeClr val="dk2"/>
                </a:solidFill>
              </a:rPr>
              <a:t>Multilateral </a:t>
            </a:r>
            <a:r>
              <a:rPr lang="en-US" sz="2000" dirty="0" err="1">
                <a:solidFill>
                  <a:schemeClr val="dk2"/>
                </a:solidFill>
              </a:rPr>
              <a:t>MoUs</a:t>
            </a:r>
            <a:r>
              <a:rPr lang="en-US" sz="2000" dirty="0">
                <a:solidFill>
                  <a:schemeClr val="dk2"/>
                </a:solidFill>
              </a:rPr>
              <a:t> and agreements based voluntary contributions without legal implications </a:t>
            </a:r>
          </a:p>
          <a:p>
            <a:pPr marL="285743" indent="-285743">
              <a:spcBef>
                <a:spcPts val="0"/>
              </a:spcBef>
              <a:buClr>
                <a:schemeClr val="dk2"/>
              </a:buClr>
              <a:buSzPts val="1800"/>
            </a:pPr>
            <a:r>
              <a:rPr lang="en-US" sz="2000" dirty="0">
                <a:solidFill>
                  <a:schemeClr val="dk2"/>
                </a:solidFill>
              </a:rPr>
              <a:t>User Needs Analysis rigor, publication, and client engagement (see 2:35 presentation)</a:t>
            </a:r>
            <a:endParaRPr sz="2000" dirty="0">
              <a:solidFill>
                <a:schemeClr val="dk2"/>
              </a:solidFill>
            </a:endParaRPr>
          </a:p>
          <a:p>
            <a:pPr marL="285743" indent="-285743">
              <a:spcBef>
                <a:spcPts val="0"/>
              </a:spcBef>
              <a:buClr>
                <a:schemeClr val="dk2"/>
              </a:buClr>
              <a:buSzPts val="1800"/>
            </a:pPr>
            <a:r>
              <a:rPr lang="en-US" sz="2000" dirty="0">
                <a:solidFill>
                  <a:schemeClr val="dk2"/>
                </a:solidFill>
              </a:rPr>
              <a:t>SDI assessment framework supported by Key Performance Indicators</a:t>
            </a:r>
            <a:endParaRPr sz="2000" dirty="0">
              <a:solidFill>
                <a:schemeClr val="dk2"/>
              </a:solidFill>
            </a:endParaRPr>
          </a:p>
          <a:p>
            <a:pPr marL="285743" indent="-285743">
              <a:spcBef>
                <a:spcPts val="0"/>
              </a:spcBef>
              <a:buClr>
                <a:schemeClr val="dk2"/>
              </a:buClr>
              <a:buSzPts val="1800"/>
            </a:pPr>
            <a:r>
              <a:rPr lang="en-US" sz="2000" dirty="0">
                <a:solidFill>
                  <a:schemeClr val="dk2"/>
                </a:solidFill>
              </a:rPr>
              <a:t>Glossary of terms used to minimize </a:t>
            </a:r>
            <a:r>
              <a:rPr lang="en-US" sz="2000" dirty="0" err="1">
                <a:solidFill>
                  <a:schemeClr val="dk2"/>
                </a:solidFill>
              </a:rPr>
              <a:t>mult</a:t>
            </a:r>
            <a:r>
              <a:rPr lang="en-US" sz="2000" dirty="0">
                <a:solidFill>
                  <a:schemeClr val="dk2"/>
                </a:solidFill>
              </a:rPr>
              <a:t>-lingual, multi-cultural misunderstandings</a:t>
            </a:r>
          </a:p>
          <a:p>
            <a:pPr marL="285743" indent="-285743">
              <a:spcBef>
                <a:spcPts val="0"/>
              </a:spcBef>
              <a:buClr>
                <a:schemeClr val="dk2"/>
              </a:buClr>
              <a:buSzPts val="1800"/>
            </a:pPr>
            <a:r>
              <a:rPr lang="en-US" sz="2000" dirty="0">
                <a:solidFill>
                  <a:schemeClr val="dk2"/>
                </a:solidFill>
              </a:rPr>
              <a:t>Excellent collegiality – agencies contribute based on their strengths and resources</a:t>
            </a:r>
            <a:endParaRPr sz="2000" dirty="0">
              <a:solidFill>
                <a:schemeClr val="dk2"/>
              </a:solidFill>
            </a:endParaRPr>
          </a:p>
          <a:p>
            <a:pPr marL="0" indent="0">
              <a:spcBef>
                <a:spcPts val="600"/>
              </a:spcBef>
              <a:buNone/>
            </a:pPr>
            <a:endParaRPr sz="1800" dirty="0"/>
          </a:p>
        </p:txBody>
      </p:sp>
      <p:pic>
        <p:nvPicPr>
          <p:cNvPr id="79" name="Google Shape;79;p15"/>
          <p:cNvPicPr preferRelativeResize="0"/>
          <p:nvPr/>
        </p:nvPicPr>
        <p:blipFill>
          <a:blip r:embed="rId5">
            <a:extLst>
              <a:ext uri="{28A0092B-C50C-407E-A947-70E740481C1C}">
                <a14:useLocalDpi xmlns:a14="http://schemas.microsoft.com/office/drawing/2010/main" val="0"/>
              </a:ext>
            </a:extLst>
          </a:blip>
          <a:stretch>
            <a:fillRect/>
          </a:stretch>
        </p:blipFill>
        <p:spPr>
          <a:xfrm>
            <a:off x="5885520" y="183177"/>
            <a:ext cx="2706029" cy="3476008"/>
          </a:xfrm>
          <a:prstGeom prst="rect">
            <a:avLst/>
          </a:prstGeom>
          <a:noFill/>
          <a:ln w="9525" cap="flat" cmpd="sng">
            <a:solidFill>
              <a:schemeClr val="accent1"/>
            </a:solidFill>
            <a:prstDash val="solid"/>
            <a:round/>
            <a:headEnd type="none" w="sm" len="sm"/>
            <a:tailEnd type="none" w="sm" len="sm"/>
          </a:ln>
        </p:spPr>
      </p:pic>
      <p:pic>
        <p:nvPicPr>
          <p:cNvPr id="6" name="Picture 4"/>
          <p:cNvPicPr>
            <a:picLocks noChangeAspect="1"/>
          </p:cNvPicPr>
          <p:nvPr/>
        </p:nvPicPr>
        <p:blipFill rotWithShape="1">
          <a:blip r:embed="rId6"/>
          <a:srcRect l="18588" t="28865" r="49709" b="59596"/>
          <a:stretch/>
        </p:blipFill>
        <p:spPr>
          <a:xfrm>
            <a:off x="6003576" y="4707682"/>
            <a:ext cx="1428750" cy="435818"/>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858734861"/>
      </p:ext>
    </p:extLst>
  </p:cSld>
  <p:clrMapOvr>
    <a:masterClrMapping/>
  </p:clrMapOvr>
  <mc:AlternateContent xmlns:mc="http://schemas.openxmlformats.org/markup-compatibility/2006" xmlns:p14="http://schemas.microsoft.com/office/powerpoint/2010/main">
    <mc:Choice Requires="p14">
      <p:transition spd="slow" p14:dur="2000" advTm="71349"/>
    </mc:Choice>
    <mc:Fallback xmlns="">
      <p:transition spd="slow" advTm="7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p:nvPr/>
        </p:nvSpPr>
        <p:spPr>
          <a:xfrm>
            <a:off x="478636" y="3721586"/>
            <a:ext cx="110570" cy="255451"/>
          </a:xfrm>
          <a:prstGeom prst="rect">
            <a:avLst/>
          </a:prstGeom>
          <a:noFill/>
          <a:ln>
            <a:noFill/>
          </a:ln>
        </p:spPr>
        <p:txBody>
          <a:bodyPr spcFirstLastPara="1" wrap="square" lIns="91425" tIns="45700" rIns="91425" bIns="45700" anchor="t" anchorCtr="0">
            <a:noAutofit/>
          </a:bodyPr>
          <a:lstStyle/>
          <a:p>
            <a:endParaRPr sz="1800">
              <a:solidFill>
                <a:schemeClr val="dk1"/>
              </a:solidFill>
              <a:latin typeface="Calibri"/>
              <a:ea typeface="Calibri"/>
              <a:cs typeface="Calibri"/>
              <a:sym typeface="Calibri"/>
            </a:endParaRPr>
          </a:p>
        </p:txBody>
      </p:sp>
      <p:sp>
        <p:nvSpPr>
          <p:cNvPr id="7" name="Rectangle 6"/>
          <p:cNvSpPr/>
          <p:nvPr/>
        </p:nvSpPr>
        <p:spPr bwMode="auto">
          <a:xfrm>
            <a:off x="0" y="514350"/>
            <a:ext cx="9144000" cy="428627"/>
          </a:xfrm>
          <a:prstGeom prst="rect">
            <a:avLst/>
          </a:prstGeom>
          <a:solidFill>
            <a:srgbClr val="FFFFFF"/>
          </a:solidFill>
          <a:ln w="12700" cap="flat" cmpd="sng" algn="ctr">
            <a:noFill/>
            <a:prstDash val="solid"/>
            <a:round/>
            <a:headEnd type="none" w="med" len="med"/>
            <a:tailEnd type="none" w="med" len="med"/>
          </a:ln>
          <a:effectLst/>
        </p:spPr>
        <p:txBody>
          <a:bodyPr rtlCol="0" anchor="ctr"/>
          <a:lstStyle/>
          <a:p>
            <a:pPr algn="ctr"/>
            <a:endParaRPr lang="fr-CA" sz="1050"/>
          </a:p>
        </p:txBody>
      </p:sp>
      <p:sp>
        <p:nvSpPr>
          <p:cNvPr id="9" name="Title 1"/>
          <p:cNvSpPr>
            <a:spLocks noGrp="1"/>
          </p:cNvSpPr>
          <p:nvPr>
            <p:ph type="title"/>
          </p:nvPr>
        </p:nvSpPr>
        <p:spPr>
          <a:xfrm>
            <a:off x="0" y="36445"/>
            <a:ext cx="9144000" cy="747713"/>
          </a:xfrm>
        </p:spPr>
        <p:txBody>
          <a:bodyPr/>
          <a:lstStyle/>
          <a:p>
            <a:pPr algn="ctr"/>
            <a:r>
              <a:rPr lang="en-CA" sz="3200" dirty="0">
                <a:solidFill>
                  <a:schemeClr val="dk2"/>
                </a:solidFill>
                <a:sym typeface="Arial"/>
              </a:rPr>
              <a:t>Arctic Council</a:t>
            </a:r>
          </a:p>
        </p:txBody>
      </p:sp>
      <p:sp>
        <p:nvSpPr>
          <p:cNvPr id="29" name="Google Shape;127;g47814c818a_0_13"/>
          <p:cNvSpPr/>
          <p:nvPr/>
        </p:nvSpPr>
        <p:spPr>
          <a:xfrm>
            <a:off x="2415150" y="1358936"/>
            <a:ext cx="4471875" cy="28485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0" name="Google Shape;128;g47814c818a_0_13"/>
          <p:cNvSpPr/>
          <p:nvPr/>
        </p:nvSpPr>
        <p:spPr>
          <a:xfrm>
            <a:off x="4000050" y="2288065"/>
            <a:ext cx="4429575" cy="13225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6" name="Google Shape;137;g47814c818a_0_13"/>
          <p:cNvSpPr/>
          <p:nvPr/>
        </p:nvSpPr>
        <p:spPr>
          <a:xfrm>
            <a:off x="7089000" y="915311"/>
            <a:ext cx="1724850" cy="55125"/>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7" name="Google Shape;138;g47814c818a_0_13"/>
          <p:cNvSpPr/>
          <p:nvPr/>
        </p:nvSpPr>
        <p:spPr>
          <a:xfrm>
            <a:off x="3654863" y="555705"/>
            <a:ext cx="5421150" cy="1962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endParaRPr sz="1050"/>
          </a:p>
        </p:txBody>
      </p:sp>
      <p:pic>
        <p:nvPicPr>
          <p:cNvPr id="1024" name="Image 1023" descr="Arctic Council - Working Groups - Google Chrome"/>
          <p:cNvPicPr>
            <a:picLocks noChangeAspect="1"/>
          </p:cNvPicPr>
          <p:nvPr/>
        </p:nvPicPr>
        <p:blipFill rotWithShape="1">
          <a:blip r:embed="rId5">
            <a:extLst>
              <a:ext uri="{28A0092B-C50C-407E-A947-70E740481C1C}">
                <a14:useLocalDpi xmlns:a14="http://schemas.microsoft.com/office/drawing/2010/main" val="0"/>
              </a:ext>
            </a:extLst>
          </a:blip>
          <a:srcRect l="6297" t="35215" r="8946" b="5393"/>
          <a:stretch/>
        </p:blipFill>
        <p:spPr>
          <a:xfrm>
            <a:off x="21323" y="685800"/>
            <a:ext cx="5926083" cy="1859770"/>
          </a:xfrm>
          <a:prstGeom prst="rect">
            <a:avLst/>
          </a:prstGeom>
        </p:spPr>
      </p:pic>
      <p:pic>
        <p:nvPicPr>
          <p:cNvPr id="1093" name="Picture 69" descr="https://arctic-council.org/site/assets/files/1/artboard_2.0x7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16124"/>
            <a:ext cx="700088" cy="535781"/>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 1024" descr="Arctic Council - Permanent Participants - Google Chrome"/>
          <p:cNvPicPr>
            <a:picLocks noChangeAspect="1"/>
          </p:cNvPicPr>
          <p:nvPr/>
        </p:nvPicPr>
        <p:blipFill rotWithShape="1">
          <a:blip r:embed="rId7">
            <a:extLst>
              <a:ext uri="{28A0092B-C50C-407E-A947-70E740481C1C}">
                <a14:useLocalDpi xmlns:a14="http://schemas.microsoft.com/office/drawing/2010/main" val="0"/>
              </a:ext>
            </a:extLst>
          </a:blip>
          <a:srcRect l="5636" t="24865" r="8284" b="14133"/>
          <a:stretch/>
        </p:blipFill>
        <p:spPr>
          <a:xfrm>
            <a:off x="0" y="2749265"/>
            <a:ext cx="5945386" cy="1886903"/>
          </a:xfrm>
          <a:prstGeom prst="rect">
            <a:avLst/>
          </a:prstGeom>
        </p:spPr>
      </p:pic>
      <p:graphicFrame>
        <p:nvGraphicFramePr>
          <p:cNvPr id="1032" name="Tableau 1031"/>
          <p:cNvGraphicFramePr>
            <a:graphicFrameLocks noGrp="1"/>
          </p:cNvGraphicFramePr>
          <p:nvPr>
            <p:extLst>
              <p:ext uri="{D42A27DB-BD31-4B8C-83A1-F6EECF244321}">
                <p14:modId xmlns:p14="http://schemas.microsoft.com/office/powerpoint/2010/main" val="544273046"/>
              </p:ext>
            </p:extLst>
          </p:nvPr>
        </p:nvGraphicFramePr>
        <p:xfrm>
          <a:off x="6250468" y="793259"/>
          <a:ext cx="2462502" cy="3467864"/>
        </p:xfrm>
        <a:graphic>
          <a:graphicData uri="http://schemas.openxmlformats.org/drawingml/2006/table">
            <a:tbl>
              <a:tblPr firstRow="1" bandRow="1">
                <a:tableStyleId>{46F890A9-2807-4EBB-B81D-B2AA78EC7F39}</a:tableStyleId>
              </a:tblPr>
              <a:tblGrid>
                <a:gridCol w="1064732">
                  <a:extLst>
                    <a:ext uri="{9D8B030D-6E8A-4147-A177-3AD203B41FA5}">
                      <a16:colId xmlns:a16="http://schemas.microsoft.com/office/drawing/2014/main" val="3812572392"/>
                    </a:ext>
                  </a:extLst>
                </a:gridCol>
                <a:gridCol w="1397770">
                  <a:extLst>
                    <a:ext uri="{9D8B030D-6E8A-4147-A177-3AD203B41FA5}">
                      <a16:colId xmlns:a16="http://schemas.microsoft.com/office/drawing/2014/main" val="1271788106"/>
                    </a:ext>
                  </a:extLst>
                </a:gridCol>
              </a:tblGrid>
              <a:tr h="800100">
                <a:tc>
                  <a:txBody>
                    <a:bodyPr/>
                    <a:lstStyle/>
                    <a:p>
                      <a:pPr algn="ctr"/>
                      <a:r>
                        <a:rPr lang="en-CA" sz="1200" noProof="0" dirty="0"/>
                        <a:t>Arctic Council WG</a:t>
                      </a:r>
                    </a:p>
                  </a:txBody>
                  <a:tcPr marL="68580" marR="68580" marT="34290" marB="34290">
                    <a:solidFill>
                      <a:srgbClr val="0070C0"/>
                    </a:solidFill>
                  </a:tcPr>
                </a:tc>
                <a:tc>
                  <a:txBody>
                    <a:bodyPr/>
                    <a:lstStyle/>
                    <a:p>
                      <a:pPr algn="ctr"/>
                      <a:r>
                        <a:rPr lang="en-CA" sz="1200" noProof="0" dirty="0"/>
                        <a:t>Federal Department - Head of Delegation </a:t>
                      </a:r>
                    </a:p>
                  </a:txBody>
                  <a:tcPr marL="68580" marR="68580" marT="34290" marB="34290">
                    <a:solidFill>
                      <a:srgbClr val="0070C0"/>
                    </a:solidFill>
                  </a:tcPr>
                </a:tc>
                <a:extLst>
                  <a:ext uri="{0D108BD9-81ED-4DB2-BD59-A6C34878D82A}">
                    <a16:rowId xmlns:a16="http://schemas.microsoft.com/office/drawing/2014/main" val="3378455564"/>
                  </a:ext>
                </a:extLst>
              </a:tr>
              <a:tr h="617220">
                <a:tc>
                  <a:txBody>
                    <a:bodyPr/>
                    <a:lstStyle/>
                    <a:p>
                      <a:pPr algn="ctr"/>
                      <a:r>
                        <a:rPr lang="fr-FR" sz="900" dirty="0"/>
                        <a:t>CAFF</a:t>
                      </a:r>
                      <a:endParaRPr lang="fr-CA" sz="900" dirty="0"/>
                    </a:p>
                  </a:txBody>
                  <a:tcPr marL="68580" marR="68580" marT="34290" marB="34290"/>
                </a:tc>
                <a:tc>
                  <a:txBody>
                    <a:bodyPr/>
                    <a:lstStyle/>
                    <a:p>
                      <a:pPr algn="ctr"/>
                      <a:r>
                        <a:rPr lang="en-CA" sz="900" kern="1200" dirty="0">
                          <a:solidFill>
                            <a:schemeClr val="dk1"/>
                          </a:solidFill>
                          <a:effectLst/>
                          <a:latin typeface="+mn-lt"/>
                          <a:ea typeface="+mn-ea"/>
                          <a:cs typeface="+mn-cs"/>
                        </a:rPr>
                        <a:t>Canadian Wildlife Service, Environment and Climate Change Canada </a:t>
                      </a:r>
                      <a:endParaRPr lang="fr-CA" sz="900" dirty="0"/>
                    </a:p>
                  </a:txBody>
                  <a:tcPr marL="68580" marR="68580" marT="34290" marB="34290"/>
                </a:tc>
                <a:extLst>
                  <a:ext uri="{0D108BD9-81ED-4DB2-BD59-A6C34878D82A}">
                    <a16:rowId xmlns:a16="http://schemas.microsoft.com/office/drawing/2014/main" val="797262404"/>
                  </a:ext>
                </a:extLst>
              </a:tr>
              <a:tr h="313546">
                <a:tc>
                  <a:txBody>
                    <a:bodyPr/>
                    <a:lstStyle/>
                    <a:p>
                      <a:pPr algn="ctr"/>
                      <a:r>
                        <a:rPr lang="fr-FR" sz="900" dirty="0"/>
                        <a:t>EPPR</a:t>
                      </a:r>
                      <a:endParaRPr lang="fr-CA" sz="900" dirty="0"/>
                    </a:p>
                  </a:txBody>
                  <a:tcPr marL="68580" marR="68580" marT="34290" marB="34290"/>
                </a:tc>
                <a:tc>
                  <a:txBody>
                    <a:bodyPr/>
                    <a:lstStyle/>
                    <a:p>
                      <a:pPr algn="ctr"/>
                      <a:r>
                        <a:rPr lang="en-CA" sz="900" dirty="0"/>
                        <a:t> Canadian Coast Guard</a:t>
                      </a:r>
                      <a:endParaRPr lang="fr-CA" sz="900" dirty="0"/>
                    </a:p>
                  </a:txBody>
                  <a:tcPr marL="68580" marR="68580" marT="34290" marB="34290"/>
                </a:tc>
                <a:extLst>
                  <a:ext uri="{0D108BD9-81ED-4DB2-BD59-A6C34878D82A}">
                    <a16:rowId xmlns:a16="http://schemas.microsoft.com/office/drawing/2014/main" val="238925420"/>
                  </a:ext>
                </a:extLst>
              </a:tr>
              <a:tr h="480060">
                <a:tc>
                  <a:txBody>
                    <a:bodyPr/>
                    <a:lstStyle/>
                    <a:p>
                      <a:pPr algn="ctr"/>
                      <a:r>
                        <a:rPr lang="fr-FR" sz="900" dirty="0"/>
                        <a:t>AMAP</a:t>
                      </a:r>
                      <a:endParaRPr lang="fr-CA" sz="900" dirty="0"/>
                    </a:p>
                  </a:txBody>
                  <a:tcPr marL="68580" marR="68580" marT="34290" marB="34290"/>
                </a:tc>
                <a:tc>
                  <a:txBody>
                    <a:bodyPr/>
                    <a:lstStyle/>
                    <a:p>
                      <a:pPr algn="ctr"/>
                      <a:r>
                        <a:rPr lang="en-CA" sz="900" dirty="0"/>
                        <a:t> Crown-Indigenous Relations and Northern Affairs Canada</a:t>
                      </a:r>
                      <a:endParaRPr lang="fr-CA" sz="900" dirty="0"/>
                    </a:p>
                  </a:txBody>
                  <a:tcPr marL="68580" marR="68580" marT="34290" marB="34290"/>
                </a:tc>
                <a:extLst>
                  <a:ext uri="{0D108BD9-81ED-4DB2-BD59-A6C34878D82A}">
                    <a16:rowId xmlns:a16="http://schemas.microsoft.com/office/drawing/2014/main" val="2223051528"/>
                  </a:ext>
                </a:extLst>
              </a:tr>
              <a:tr h="388439">
                <a:tc>
                  <a:txBody>
                    <a:bodyPr/>
                    <a:lstStyle/>
                    <a:p>
                      <a:pPr algn="ctr"/>
                      <a:r>
                        <a:rPr lang="en-CA" sz="900" dirty="0"/>
                        <a:t>PAME</a:t>
                      </a:r>
                      <a:endParaRPr lang="fr-CA" sz="900" dirty="0"/>
                    </a:p>
                  </a:txBody>
                  <a:tcPr marL="68580" marR="68580" marT="34290" marB="34290"/>
                </a:tc>
                <a:tc>
                  <a:txBody>
                    <a:bodyPr/>
                    <a:lstStyle/>
                    <a:p>
                      <a:pPr algn="ctr"/>
                      <a:r>
                        <a:rPr lang="en-CA" sz="900" dirty="0"/>
                        <a:t>Department of Fisheries and Oceans</a:t>
                      </a:r>
                      <a:endParaRPr lang="fr-CA" sz="900" dirty="0"/>
                    </a:p>
                  </a:txBody>
                  <a:tcPr marL="68580" marR="68580" marT="34290" marB="34290"/>
                </a:tc>
                <a:extLst>
                  <a:ext uri="{0D108BD9-81ED-4DB2-BD59-A6C34878D82A}">
                    <a16:rowId xmlns:a16="http://schemas.microsoft.com/office/drawing/2014/main" val="1271873806"/>
                  </a:ext>
                </a:extLst>
              </a:tr>
              <a:tr h="480060">
                <a:tc>
                  <a:txBody>
                    <a:bodyPr/>
                    <a:lstStyle/>
                    <a:p>
                      <a:pPr algn="ctr"/>
                      <a:r>
                        <a:rPr lang="fr-CA" sz="900" dirty="0"/>
                        <a:t>SDWG</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900" dirty="0"/>
                        <a:t> Crown-Indigenous Relations and Northern Affairs Canada</a:t>
                      </a:r>
                      <a:endParaRPr lang="fr-CA" sz="900" dirty="0"/>
                    </a:p>
                  </a:txBody>
                  <a:tcPr marL="68580" marR="68580" marT="34290" marB="34290"/>
                </a:tc>
                <a:extLst>
                  <a:ext uri="{0D108BD9-81ED-4DB2-BD59-A6C34878D82A}">
                    <a16:rowId xmlns:a16="http://schemas.microsoft.com/office/drawing/2014/main" val="1951492757"/>
                  </a:ext>
                </a:extLst>
              </a:tr>
              <a:tr h="388439">
                <a:tc>
                  <a:txBody>
                    <a:bodyPr/>
                    <a:lstStyle/>
                    <a:p>
                      <a:pPr algn="ctr"/>
                      <a:r>
                        <a:rPr lang="fr-FR" sz="900" dirty="0"/>
                        <a:t>ACAP</a:t>
                      </a:r>
                      <a:endParaRPr lang="fr-CA" sz="900" dirty="0"/>
                    </a:p>
                  </a:txBody>
                  <a:tcPr marL="68580" marR="68580" marT="34290" marB="34290"/>
                </a:tc>
                <a:tc>
                  <a:txBody>
                    <a:bodyPr/>
                    <a:lstStyle/>
                    <a:p>
                      <a:pPr algn="ctr"/>
                      <a:r>
                        <a:rPr lang="en-CA" sz="900" kern="1200" dirty="0">
                          <a:solidFill>
                            <a:schemeClr val="dk1"/>
                          </a:solidFill>
                          <a:effectLst/>
                          <a:latin typeface="+mn-lt"/>
                          <a:ea typeface="+mn-ea"/>
                          <a:cs typeface="+mn-cs"/>
                        </a:rPr>
                        <a:t>Environment and Climate Change Canada</a:t>
                      </a:r>
                      <a:endParaRPr lang="fr-CA" sz="900" dirty="0"/>
                    </a:p>
                  </a:txBody>
                  <a:tcPr marL="68580" marR="68580" marT="34290" marB="34290"/>
                </a:tc>
                <a:extLst>
                  <a:ext uri="{0D108BD9-81ED-4DB2-BD59-A6C34878D82A}">
                    <a16:rowId xmlns:a16="http://schemas.microsoft.com/office/drawing/2014/main" val="3149134771"/>
                  </a:ext>
                </a:extLst>
              </a:tr>
            </a:tbl>
          </a:graphicData>
        </a:graphic>
      </p:graphicFrame>
      <p:pic>
        <p:nvPicPr>
          <p:cNvPr id="15" name="Picture 4"/>
          <p:cNvPicPr>
            <a:picLocks noChangeAspect="1"/>
          </p:cNvPicPr>
          <p:nvPr/>
        </p:nvPicPr>
        <p:blipFill rotWithShape="1">
          <a:blip r:embed="rId8"/>
          <a:srcRect l="18588" t="28865" r="49709" b="59596"/>
          <a:stretch/>
        </p:blipFill>
        <p:spPr>
          <a:xfrm>
            <a:off x="7715250" y="274732"/>
            <a:ext cx="1428750" cy="43581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3671814969"/>
      </p:ext>
    </p:extLst>
  </p:cSld>
  <p:clrMapOvr>
    <a:masterClrMapping/>
  </p:clrMapOvr>
  <mc:AlternateContent xmlns:mc="http://schemas.openxmlformats.org/markup-compatibility/2006" xmlns:p14="http://schemas.microsoft.com/office/powerpoint/2010/main">
    <mc:Choice Requires="p14">
      <p:transition spd="slow" p14:dur="2000" advTm="20391"/>
    </mc:Choice>
    <mc:Fallback xmlns="">
      <p:transition spd="slow" advTm="20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624"/>
            <a:ext cx="8229600" cy="857400"/>
          </a:xfrm>
        </p:spPr>
        <p:txBody>
          <a:bodyPr/>
          <a:lstStyle/>
          <a:p>
            <a:r>
              <a:rPr lang="en-CA" sz="3600" dirty="0"/>
              <a:t>Arctic Council requirement </a:t>
            </a:r>
            <a:br>
              <a:rPr lang="en-CA" sz="3600" dirty="0"/>
            </a:br>
            <a:r>
              <a:rPr lang="en-CA" sz="3600" i="1" dirty="0"/>
              <a:t>“Ecosystem-based management”</a:t>
            </a:r>
          </a:p>
        </p:txBody>
      </p:sp>
      <p:sp>
        <p:nvSpPr>
          <p:cNvPr id="3" name="Text Placeholder 2"/>
          <p:cNvSpPr>
            <a:spLocks noGrp="1"/>
          </p:cNvSpPr>
          <p:nvPr>
            <p:ph type="body" idx="1"/>
          </p:nvPr>
        </p:nvSpPr>
        <p:spPr/>
        <p:txBody>
          <a:bodyPr/>
          <a:lstStyle/>
          <a:p>
            <a:r>
              <a:rPr lang="en-CA" sz="2000" dirty="0"/>
              <a:t>To monitor the circumpolar Arctic requires data from many jurisdictions and agencies</a:t>
            </a:r>
          </a:p>
          <a:p>
            <a:r>
              <a:rPr lang="en-CA" sz="2000" dirty="0"/>
              <a:t>Nested </a:t>
            </a:r>
            <a:r>
              <a:rPr lang="en-CA" sz="2000" b="1" i="1" u="sng" dirty="0"/>
              <a:t>International Governance</a:t>
            </a:r>
            <a:r>
              <a:rPr lang="en-CA" sz="2000" dirty="0"/>
              <a:t> structures of Arctic Council, Arctic SDI, Standards Development Agencies (OGC, ISO, IHO, W3C), Arctic Data Committee, UN. </a:t>
            </a:r>
          </a:p>
          <a:p>
            <a:r>
              <a:rPr lang="en-CA" sz="2000" b="1" i="1" u="sng" dirty="0"/>
              <a:t>Domestic Governance</a:t>
            </a:r>
            <a:r>
              <a:rPr lang="en-CA" sz="2000" dirty="0"/>
              <a:t> (Canadian Council on Geomatics, Canadian Consortium for Arctic Data Interoperability, Canada Forum)</a:t>
            </a:r>
          </a:p>
          <a:p>
            <a:r>
              <a:rPr lang="en-CA" sz="2000" dirty="0"/>
              <a:t>Arctic Spatial Data Infrastructure builds on “networks of networks” of data feeds and services. </a:t>
            </a:r>
            <a:r>
              <a:rPr lang="en-CA" sz="2000" b="1" i="1" u="sng" dirty="0"/>
              <a:t>Standards!</a:t>
            </a:r>
          </a:p>
          <a:p>
            <a:r>
              <a:rPr lang="en-CA" sz="2000" dirty="0"/>
              <a:t>Federated data, componentized, time series, multi-cultural.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206642178"/>
      </p:ext>
    </p:extLst>
  </p:cSld>
  <p:clrMapOvr>
    <a:masterClrMapping/>
  </p:clrMapOvr>
  <mc:AlternateContent xmlns:mc="http://schemas.openxmlformats.org/markup-compatibility/2006" xmlns:p14="http://schemas.microsoft.com/office/powerpoint/2010/main">
    <mc:Choice Requires="p14">
      <p:transition spd="slow" p14:dur="2000" advTm="31515"/>
    </mc:Choice>
    <mc:Fallback xmlns="">
      <p:transition spd="slow" advTm="3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77087907"/>
              </p:ext>
            </p:extLst>
          </p:nvPr>
        </p:nvGraphicFramePr>
        <p:xfrm>
          <a:off x="1224349" y="775224"/>
          <a:ext cx="6857998" cy="3857624"/>
        </p:xfrm>
        <a:graphic>
          <a:graphicData uri="http://schemas.openxmlformats.org/drawingml/2006/table">
            <a:tbl>
              <a:tblPr firstRow="1" bandRow="1">
                <a:tableStyleId>{5940675A-B579-460E-94D1-54222C63F5DA}</a:tableStyleId>
              </a:tblPr>
              <a:tblGrid>
                <a:gridCol w="690879">
                  <a:extLst>
                    <a:ext uri="{9D8B030D-6E8A-4147-A177-3AD203B41FA5}">
                      <a16:colId xmlns:a16="http://schemas.microsoft.com/office/drawing/2014/main" val="2584659416"/>
                    </a:ext>
                  </a:extLst>
                </a:gridCol>
                <a:gridCol w="5424170">
                  <a:extLst>
                    <a:ext uri="{9D8B030D-6E8A-4147-A177-3AD203B41FA5}">
                      <a16:colId xmlns:a16="http://schemas.microsoft.com/office/drawing/2014/main" val="4096416830"/>
                    </a:ext>
                  </a:extLst>
                </a:gridCol>
                <a:gridCol w="742949">
                  <a:extLst>
                    <a:ext uri="{9D8B030D-6E8A-4147-A177-3AD203B41FA5}">
                      <a16:colId xmlns:a16="http://schemas.microsoft.com/office/drawing/2014/main" val="1324309232"/>
                    </a:ext>
                  </a:extLst>
                </a:gridCol>
              </a:tblGrid>
              <a:tr h="849179">
                <a:tc rowSpan="5">
                  <a:txBody>
                    <a:bodyPr/>
                    <a:lstStyle/>
                    <a:p>
                      <a:pPr algn="ctr">
                        <a:spcBef>
                          <a:spcPts val="600"/>
                        </a:spcBef>
                      </a:pPr>
                      <a:r>
                        <a:rPr lang="en-CA" sz="1800" u="sng" dirty="0">
                          <a:solidFill>
                            <a:schemeClr val="accent6">
                              <a:lumMod val="75000"/>
                            </a:schemeClr>
                          </a:solidFill>
                        </a:rPr>
                        <a:t>Governance</a:t>
                      </a:r>
                      <a:r>
                        <a:rPr lang="en-CA" sz="1800" dirty="0"/>
                        <a:t> </a:t>
                      </a:r>
                    </a:p>
                    <a:p>
                      <a:pPr algn="ctr">
                        <a:spcBef>
                          <a:spcPts val="600"/>
                        </a:spcBef>
                      </a:pPr>
                      <a:r>
                        <a:rPr lang="en-CA" sz="1400" dirty="0"/>
                        <a:t>Arctic</a:t>
                      </a:r>
                      <a:r>
                        <a:rPr lang="en-CA" sz="1400" baseline="0" dirty="0"/>
                        <a:t> Council, Arctic  SDI, UN-GGIM, IHO</a:t>
                      </a:r>
                      <a:endParaRPr lang="en-CA" sz="1400" dirty="0"/>
                    </a:p>
                  </a:txBody>
                  <a:tcPr marL="51435" marR="51435" marT="25718" marB="25718" vert="vert270"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tc>
                  <a:txBody>
                    <a:bodyPr/>
                    <a:lstStyle/>
                    <a:p>
                      <a:pPr lvl="0" algn="ctr"/>
                      <a:r>
                        <a:rPr lang="en-CA" sz="1800" u="sng" dirty="0">
                          <a:solidFill>
                            <a:srgbClr val="00B050"/>
                          </a:solidFill>
                        </a:rPr>
                        <a:t>Policy</a:t>
                      </a:r>
                      <a:r>
                        <a:rPr lang="en-CA" sz="1800" u="sng" baseline="0" dirty="0">
                          <a:solidFill>
                            <a:srgbClr val="00B050"/>
                          </a:solidFill>
                        </a:rPr>
                        <a:t> Drivers</a:t>
                      </a:r>
                    </a:p>
                    <a:p>
                      <a:pPr lvl="0" algn="ctr"/>
                      <a:r>
                        <a:rPr lang="en-CA" sz="1400" baseline="0" dirty="0"/>
                        <a:t>Ecosystems based monitoring – Arctic Council</a:t>
                      </a:r>
                    </a:p>
                    <a:p>
                      <a:pPr lvl="0" algn="ctr"/>
                      <a:r>
                        <a:rPr lang="en-CA" sz="1400" baseline="0" dirty="0"/>
                        <a:t>Science and Technology Innovation</a:t>
                      </a:r>
                      <a:endParaRPr lang="en-CA" sz="1400" dirty="0"/>
                    </a:p>
                  </a:txBody>
                  <a:tcPr marL="51435" marR="51435" marT="25718" marB="25718"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tc rowSpan="5">
                  <a:txBody>
                    <a:bodyPr/>
                    <a:lstStyle/>
                    <a:p>
                      <a:pPr algn="ctr"/>
                      <a:r>
                        <a:rPr lang="en-CA" sz="1800" u="sng" dirty="0">
                          <a:solidFill>
                            <a:schemeClr val="accent6">
                              <a:lumMod val="75000"/>
                            </a:schemeClr>
                          </a:solidFill>
                        </a:rPr>
                        <a:t>SDI Operational Policy</a:t>
                      </a:r>
                    </a:p>
                    <a:p>
                      <a:pPr algn="ctr"/>
                      <a:r>
                        <a:rPr lang="en-CA" sz="1400" dirty="0" err="1"/>
                        <a:t>MoU</a:t>
                      </a:r>
                      <a:r>
                        <a:rPr lang="en-CA" sz="1400" dirty="0"/>
                        <a:t>, SDI Assessments, Operations,</a:t>
                      </a:r>
                      <a:r>
                        <a:rPr lang="en-CA" sz="1400" baseline="0" dirty="0"/>
                        <a:t> Manuals, Requirements, Key Performance Indicators</a:t>
                      </a:r>
                      <a:endParaRPr lang="en-CA" sz="1500" dirty="0"/>
                    </a:p>
                  </a:txBody>
                  <a:tcPr marL="51435" marR="51435" marT="25718" marB="25718" vert="vert"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extLst>
                  <a:ext uri="{0D108BD9-81ED-4DB2-BD59-A6C34878D82A}">
                    <a16:rowId xmlns:a16="http://schemas.microsoft.com/office/drawing/2014/main" val="607169150"/>
                  </a:ext>
                </a:extLst>
              </a:tr>
              <a:tr h="908537">
                <a:tc vMerge="1">
                  <a:txBody>
                    <a:bodyPr/>
                    <a:lstStyle/>
                    <a:p>
                      <a:endParaRPr lang="en-CA" dirty="0"/>
                    </a:p>
                  </a:txBody>
                  <a:tcPr/>
                </a:tc>
                <a:tc>
                  <a:txBody>
                    <a:bodyPr/>
                    <a:lstStyle/>
                    <a:p>
                      <a:pPr lvl="0" algn="ctr"/>
                      <a:r>
                        <a:rPr lang="en-CA" sz="1800" b="0" u="sng" dirty="0">
                          <a:solidFill>
                            <a:srgbClr val="00B050"/>
                          </a:solidFill>
                        </a:rPr>
                        <a:t>Applications</a:t>
                      </a:r>
                    </a:p>
                    <a:p>
                      <a:pPr lvl="0" algn="ctr"/>
                      <a:r>
                        <a:rPr lang="en-CA" sz="1400" baseline="0" dirty="0"/>
                        <a:t>Arctic SDI </a:t>
                      </a:r>
                      <a:r>
                        <a:rPr lang="en-CA" sz="1400" baseline="0" dirty="0" err="1"/>
                        <a:t>GeoPortal</a:t>
                      </a:r>
                      <a:r>
                        <a:rPr lang="en-CA" sz="1400" baseline="0" dirty="0"/>
                        <a:t>; Arctic Council Conservation of Arctic Flora and Fauna – Arctic Biodiversity Data Service, Web Harvesting</a:t>
                      </a:r>
                      <a:endParaRPr lang="en-CA" sz="1400" dirty="0"/>
                    </a:p>
                  </a:txBody>
                  <a:tcPr marL="51435" marR="51435" marT="25718" marB="25718"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tc vMerge="1">
                  <a:txBody>
                    <a:bodyPr/>
                    <a:lstStyle/>
                    <a:p>
                      <a:endParaRPr lang="en-CA" dirty="0"/>
                    </a:p>
                  </a:txBody>
                  <a:tcPr/>
                </a:tc>
                <a:extLst>
                  <a:ext uri="{0D108BD9-81ED-4DB2-BD59-A6C34878D82A}">
                    <a16:rowId xmlns:a16="http://schemas.microsoft.com/office/drawing/2014/main" val="2340941711"/>
                  </a:ext>
                </a:extLst>
              </a:tr>
              <a:tr h="849179">
                <a:tc vMerge="1">
                  <a:txBody>
                    <a:bodyPr/>
                    <a:lstStyle/>
                    <a:p>
                      <a:endParaRPr lang="en-CA" dirty="0"/>
                    </a:p>
                  </a:txBody>
                  <a:tcPr/>
                </a:tc>
                <a:tc>
                  <a:txBody>
                    <a:bodyPr/>
                    <a:lstStyle/>
                    <a:p>
                      <a:pPr lvl="0" algn="ctr"/>
                      <a:r>
                        <a:rPr lang="en-CA" sz="1800" b="1" u="sng" dirty="0">
                          <a:solidFill>
                            <a:schemeClr val="bg2">
                              <a:lumMod val="60000"/>
                              <a:lumOff val="40000"/>
                            </a:schemeClr>
                          </a:solidFill>
                        </a:rPr>
                        <a:t>Standards</a:t>
                      </a:r>
                      <a:r>
                        <a:rPr lang="en-CA" sz="1800" u="sng" dirty="0">
                          <a:solidFill>
                            <a:schemeClr val="bg2">
                              <a:lumMod val="60000"/>
                              <a:lumOff val="40000"/>
                            </a:schemeClr>
                          </a:solidFill>
                        </a:rPr>
                        <a:t> &amp;</a:t>
                      </a:r>
                      <a:r>
                        <a:rPr lang="en-CA" sz="1800" u="sng" baseline="0" dirty="0">
                          <a:solidFill>
                            <a:schemeClr val="bg2">
                              <a:lumMod val="60000"/>
                              <a:lumOff val="40000"/>
                            </a:schemeClr>
                          </a:solidFill>
                        </a:rPr>
                        <a:t> Web Services</a:t>
                      </a:r>
                    </a:p>
                    <a:p>
                      <a:pPr lvl="0" algn="ctr"/>
                      <a:r>
                        <a:rPr lang="en-CA" sz="1400" u="none" baseline="0" dirty="0"/>
                        <a:t>Open Geospatial Consortium, International Hydrographic Organization, International Organization for Standards (ISO)</a:t>
                      </a:r>
                      <a:endParaRPr lang="en-CA" sz="1400" u="none" dirty="0"/>
                    </a:p>
                  </a:txBody>
                  <a:tcPr marL="51435" marR="51435" marT="25718" marB="25718"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tc vMerge="1">
                  <a:txBody>
                    <a:bodyPr/>
                    <a:lstStyle/>
                    <a:p>
                      <a:endParaRPr lang="en-CA" dirty="0"/>
                    </a:p>
                  </a:txBody>
                  <a:tcPr/>
                </a:tc>
                <a:extLst>
                  <a:ext uri="{0D108BD9-81ED-4DB2-BD59-A6C34878D82A}">
                    <a16:rowId xmlns:a16="http://schemas.microsoft.com/office/drawing/2014/main" val="1630021028"/>
                  </a:ext>
                </a:extLst>
              </a:tr>
              <a:tr h="612198">
                <a:tc vMerge="1">
                  <a:txBody>
                    <a:bodyPr/>
                    <a:lstStyle/>
                    <a:p>
                      <a:endParaRPr lang="en-CA" dirty="0"/>
                    </a:p>
                  </a:txBody>
                  <a:tcPr/>
                </a:tc>
                <a:tc>
                  <a:txBody>
                    <a:bodyPr/>
                    <a:lstStyle/>
                    <a:p>
                      <a:pPr lvl="0" algn="ctr"/>
                      <a:r>
                        <a:rPr lang="en-CA" sz="1800" b="0" u="sng" dirty="0">
                          <a:solidFill>
                            <a:srgbClr val="FF0000"/>
                          </a:solidFill>
                        </a:rPr>
                        <a:t>Circumpolar Secondary</a:t>
                      </a:r>
                      <a:r>
                        <a:rPr lang="en-CA" sz="1800" b="0" u="sng" baseline="0" dirty="0">
                          <a:solidFill>
                            <a:srgbClr val="FF0000"/>
                          </a:solidFill>
                        </a:rPr>
                        <a:t> </a:t>
                      </a:r>
                      <a:r>
                        <a:rPr lang="en-CA" sz="1800" b="0" u="sng" dirty="0">
                          <a:solidFill>
                            <a:srgbClr val="FF0000"/>
                          </a:solidFill>
                        </a:rPr>
                        <a:t>Data</a:t>
                      </a:r>
                    </a:p>
                    <a:p>
                      <a:pPr lvl="0" algn="ctr"/>
                      <a:r>
                        <a:rPr lang="en-CA" sz="1400" u="none" dirty="0"/>
                        <a:t>Topographic, Hydrographic, </a:t>
                      </a:r>
                      <a:r>
                        <a:rPr lang="en-CA" sz="1400" u="none" baseline="0" dirty="0"/>
                        <a:t>DEM, Wetlands, Gazetteer, Science</a:t>
                      </a:r>
                      <a:endParaRPr lang="en-CA" sz="1400" u="none" dirty="0"/>
                    </a:p>
                  </a:txBody>
                  <a:tcPr marL="51435" marR="51435" marT="25718" marB="25718"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tc vMerge="1">
                  <a:txBody>
                    <a:bodyPr/>
                    <a:lstStyle/>
                    <a:p>
                      <a:endParaRPr lang="en-CA" dirty="0"/>
                    </a:p>
                  </a:txBody>
                  <a:tcPr/>
                </a:tc>
                <a:extLst>
                  <a:ext uri="{0D108BD9-81ED-4DB2-BD59-A6C34878D82A}">
                    <a16:rowId xmlns:a16="http://schemas.microsoft.com/office/drawing/2014/main" val="1337217035"/>
                  </a:ext>
                </a:extLst>
              </a:tr>
              <a:tr h="638531">
                <a:tc vMerge="1">
                  <a:txBody>
                    <a:bodyPr/>
                    <a:lstStyle/>
                    <a:p>
                      <a:endParaRPr lang="en-CA" dirty="0"/>
                    </a:p>
                  </a:txBody>
                  <a:tcPr/>
                </a:tc>
                <a:tc>
                  <a:txBody>
                    <a:bodyPr/>
                    <a:lstStyle/>
                    <a:p>
                      <a:pPr lvl="0" algn="ctr"/>
                      <a:r>
                        <a:rPr lang="en-CA" sz="1800" b="0" u="sng" dirty="0">
                          <a:solidFill>
                            <a:srgbClr val="FF0000"/>
                          </a:solidFill>
                        </a:rPr>
                        <a:t>Primary Data</a:t>
                      </a:r>
                    </a:p>
                    <a:p>
                      <a:pPr lvl="0" algn="ctr"/>
                      <a:r>
                        <a:rPr lang="en-CA" sz="1500" u="none" dirty="0"/>
                        <a:t>Satellite</a:t>
                      </a:r>
                      <a:r>
                        <a:rPr lang="en-CA" sz="1500" u="none" baseline="0" dirty="0"/>
                        <a:t> Imagery, Sensor Networks</a:t>
                      </a:r>
                      <a:endParaRPr lang="en-CA" sz="1500" u="none" dirty="0"/>
                    </a:p>
                  </a:txBody>
                  <a:tcPr marL="51435" marR="51435" marT="25718" marB="25718" anchor="ctr">
                    <a:gradFill>
                      <a:gsLst>
                        <a:gs pos="0">
                          <a:schemeClr val="accent1">
                            <a:lumMod val="20000"/>
                            <a:lumOff val="80000"/>
                          </a:schemeClr>
                        </a:gs>
                        <a:gs pos="11000">
                          <a:schemeClr val="accent1">
                            <a:lumMod val="20000"/>
                            <a:lumOff val="80000"/>
                          </a:schemeClr>
                        </a:gs>
                        <a:gs pos="100000">
                          <a:schemeClr val="accent3">
                            <a:lumMod val="20000"/>
                            <a:lumOff val="80000"/>
                          </a:schemeClr>
                        </a:gs>
                        <a:gs pos="100000">
                          <a:srgbClr val="96AB94"/>
                        </a:gs>
                      </a:gsLst>
                      <a:lin ang="16200000" scaled="0"/>
                    </a:gradFill>
                  </a:tcPr>
                </a:tc>
                <a:tc vMerge="1">
                  <a:txBody>
                    <a:bodyPr/>
                    <a:lstStyle/>
                    <a:p>
                      <a:endParaRPr lang="en-CA" dirty="0"/>
                    </a:p>
                  </a:txBody>
                  <a:tcPr/>
                </a:tc>
                <a:extLst>
                  <a:ext uri="{0D108BD9-81ED-4DB2-BD59-A6C34878D82A}">
                    <a16:rowId xmlns:a16="http://schemas.microsoft.com/office/drawing/2014/main" val="3212558545"/>
                  </a:ext>
                </a:extLst>
              </a:tr>
            </a:tbl>
          </a:graphicData>
        </a:graphic>
      </p:graphicFrame>
      <p:sp>
        <p:nvSpPr>
          <p:cNvPr id="5" name="Title 1"/>
          <p:cNvSpPr txBox="1">
            <a:spLocks/>
          </p:cNvSpPr>
          <p:nvPr/>
        </p:nvSpPr>
        <p:spPr bwMode="auto">
          <a:xfrm>
            <a:off x="0" y="96253"/>
            <a:ext cx="9144000" cy="747713"/>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lvl1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mj-lt"/>
                <a:ea typeface="MS PGothic" pitchFamily="34" charset="-128"/>
                <a:cs typeface="MS PGothic" charset="0"/>
              </a:defRPr>
            </a:lvl1pPr>
            <a:lvl2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2pPr>
            <a:lvl3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3pPr>
            <a:lvl4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4pPr>
            <a:lvl5pPr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ea typeface="MS PGothic" pitchFamily="34" charset="-128"/>
                <a:cs typeface="MS PGothic" charset="0"/>
              </a:defRPr>
            </a:lvl5pPr>
            <a:lvl6pPr marL="4572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6pPr>
            <a:lvl7pPr marL="9144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7pPr>
            <a:lvl8pPr marL="13716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8pPr>
            <a:lvl9pPr marL="1828800" algn="ctr" rtl="0" eaLnBrk="0" fontAlgn="base" hangingPunct="0">
              <a:lnSpc>
                <a:spcPct val="90000"/>
              </a:lnSpc>
              <a:spcBef>
                <a:spcPct val="0"/>
              </a:spcBef>
              <a:spcAft>
                <a:spcPct val="0"/>
              </a:spcAft>
              <a:defRPr sz="3200">
                <a:solidFill>
                  <a:srgbClr val="092E5C"/>
                </a:solidFill>
                <a:effectLst>
                  <a:outerShdw blurRad="38100" dist="38100" dir="2700000" algn="tl">
                    <a:srgbClr val="C0C0C0"/>
                  </a:outerShdw>
                </a:effectLst>
                <a:latin typeface="Arial" charset="0"/>
              </a:defRPr>
            </a:lvl9pPr>
          </a:lstStyle>
          <a:p>
            <a:r>
              <a:rPr lang="en-CA" sz="2400" dirty="0"/>
              <a:t>A Generic SDI Model – Arctic SDI example</a:t>
            </a:r>
            <a:endParaRPr lang="en-CA" sz="2400" b="1" dirty="0"/>
          </a:p>
        </p:txBody>
      </p:sp>
      <p:pic>
        <p:nvPicPr>
          <p:cNvPr id="8" name="Picture 4"/>
          <p:cNvPicPr>
            <a:picLocks noChangeAspect="1"/>
          </p:cNvPicPr>
          <p:nvPr/>
        </p:nvPicPr>
        <p:blipFill rotWithShape="1">
          <a:blip r:embed="rId5"/>
          <a:srcRect l="18588" t="28865" r="49709" b="59596"/>
          <a:stretch/>
        </p:blipFill>
        <p:spPr>
          <a:xfrm>
            <a:off x="7715250" y="274732"/>
            <a:ext cx="1428750" cy="435818"/>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4622800"/>
            <a:ext cx="304800" cy="304800"/>
          </a:xfrm>
          <a:prstGeom prst="rect">
            <a:avLst/>
          </a:prstGeom>
        </p:spPr>
      </p:pic>
    </p:spTree>
    <p:extLst>
      <p:ext uri="{BB962C8B-B14F-4D97-AF65-F5344CB8AC3E}">
        <p14:creationId xmlns:p14="http://schemas.microsoft.com/office/powerpoint/2010/main" val="1365589219"/>
      </p:ext>
    </p:extLst>
  </p:cSld>
  <p:clrMapOvr>
    <a:masterClrMapping/>
  </p:clrMapOvr>
  <mc:AlternateContent xmlns:mc="http://schemas.openxmlformats.org/markup-compatibility/2006" xmlns:p14="http://schemas.microsoft.com/office/powerpoint/2010/main">
    <mc:Choice Requires="p14">
      <p:transition spd="slow" p14:dur="2000" advTm="29794"/>
    </mc:Choice>
    <mc:Fallback xmlns="">
      <p:transition spd="slow" advTm="29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6699</TotalTime>
  <Words>3090</Words>
  <Application>Microsoft Office PowerPoint</Application>
  <PresentationFormat>On-screen Show (16:9)</PresentationFormat>
  <Paragraphs>301</Paragraphs>
  <Slides>17</Slides>
  <Notes>14</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CG Times</vt:lpstr>
      <vt:lpstr>Calibri</vt:lpstr>
      <vt:lpstr>Times</vt:lpstr>
      <vt:lpstr>Wingdings</vt:lpstr>
      <vt:lpstr>Arial Unicode MS</vt:lpstr>
      <vt:lpstr>Office Theme</vt:lpstr>
      <vt:lpstr>PowerPoint Presentation</vt:lpstr>
      <vt:lpstr>Canada and the Circumpolar Arctic - Global Affairs Canada</vt:lpstr>
      <vt:lpstr>Polar regions are the Canaries in the coal mine for Earth. Indicators are geospatial - in space and time</vt:lpstr>
      <vt:lpstr>Towards a Digital Arctic</vt:lpstr>
      <vt:lpstr>A Model of Effective Collaboration</vt:lpstr>
      <vt:lpstr>Policy Instruments </vt:lpstr>
      <vt:lpstr>Arctic Council</vt:lpstr>
      <vt:lpstr>Arctic Council requirement  “Ecosystem-based management”</vt:lpstr>
      <vt:lpstr>PowerPoint Presentation</vt:lpstr>
      <vt:lpstr>Arctic SDI Governance</vt:lpstr>
      <vt:lpstr>PowerPoint Presentation</vt:lpstr>
      <vt:lpstr>Climate Change in the Arctic Predictive Modelling</vt:lpstr>
      <vt:lpstr>The Landscape of Complex Adaptive Systems1</vt:lpstr>
      <vt:lpstr>PowerPoint Presentation</vt:lpstr>
      <vt:lpstr>Arctic SDI Geoportal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Arctic Web Services Harvester Workshop</dc:title>
  <dc:creator>Riopel, Simon</dc:creator>
  <cp:lastModifiedBy>Melanie Desjardins</cp:lastModifiedBy>
  <cp:revision>136</cp:revision>
  <dcterms:modified xsi:type="dcterms:W3CDTF">2020-11-27T21:37:03Z</dcterms:modified>
</cp:coreProperties>
</file>