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64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958" autoAdjust="0"/>
  </p:normalViewPr>
  <p:slideViewPr>
    <p:cSldViewPr>
      <p:cViewPr>
        <p:scale>
          <a:sx n="90" d="100"/>
          <a:sy n="90" d="100"/>
        </p:scale>
        <p:origin x="3756" y="107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3D14541-C35C-4BC7-AE99-E870BE270B80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7B529A7-22F2-4DA2-A570-F2EF7A57750F}">
      <dgm:prSet phldrT="[Text]"/>
      <dgm:spPr/>
      <dgm:t>
        <a:bodyPr/>
        <a:lstStyle/>
        <a:p>
          <a:r>
            <a:rPr lang="en-US" b="1" dirty="0"/>
            <a:t>Regional Land Use Planning</a:t>
          </a:r>
        </a:p>
      </dgm:t>
    </dgm:pt>
    <dgm:pt modelId="{CE3CFF2A-AA36-45D3-B198-8FF84F35D924}" type="parTrans" cxnId="{F78E4616-6269-4B19-B69D-59DC3C2A76BA}">
      <dgm:prSet/>
      <dgm:spPr/>
      <dgm:t>
        <a:bodyPr/>
        <a:lstStyle/>
        <a:p>
          <a:endParaRPr lang="en-US"/>
        </a:p>
      </dgm:t>
    </dgm:pt>
    <dgm:pt modelId="{29DFD757-125D-4243-97DB-AB75A0FD9CE2}" type="sibTrans" cxnId="{F78E4616-6269-4B19-B69D-59DC3C2A76BA}">
      <dgm:prSet/>
      <dgm:spPr/>
      <dgm:t>
        <a:bodyPr/>
        <a:lstStyle/>
        <a:p>
          <a:endParaRPr lang="en-US"/>
        </a:p>
      </dgm:t>
    </dgm:pt>
    <dgm:pt modelId="{0BA93705-AE63-4631-B27B-632AD418E319}">
      <dgm:prSet phldrT="[Text]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b="1" dirty="0"/>
            <a:t>GNWT</a:t>
          </a:r>
        </a:p>
      </dgm:t>
    </dgm:pt>
    <dgm:pt modelId="{DA1C1777-DA33-4854-B265-BA62694D52FC}" type="parTrans" cxnId="{3784A758-DB99-4EE3-8726-91A9C72B0655}">
      <dgm:prSet/>
      <dgm:spPr/>
      <dgm:t>
        <a:bodyPr/>
        <a:lstStyle/>
        <a:p>
          <a:endParaRPr lang="en-US"/>
        </a:p>
      </dgm:t>
    </dgm:pt>
    <dgm:pt modelId="{C6C443BF-1A68-4567-A3B5-F7DD4F94A94F}" type="sibTrans" cxnId="{3784A758-DB99-4EE3-8726-91A9C72B0655}">
      <dgm:prSet/>
      <dgm:spPr/>
      <dgm:t>
        <a:bodyPr/>
        <a:lstStyle/>
        <a:p>
          <a:endParaRPr lang="en-US"/>
        </a:p>
      </dgm:t>
    </dgm:pt>
    <dgm:pt modelId="{9346E47D-2F4C-4C44-A93E-9D985DB5B056}">
      <dgm:prSet phldrT="[Text]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b="1" dirty="0"/>
            <a:t>Government of Canada</a:t>
          </a:r>
        </a:p>
      </dgm:t>
    </dgm:pt>
    <dgm:pt modelId="{D417149F-9A49-447C-A773-F1D9469A1527}" type="parTrans" cxnId="{79843538-714D-4A8A-B743-3FDB04AD65D4}">
      <dgm:prSet/>
      <dgm:spPr/>
      <dgm:t>
        <a:bodyPr/>
        <a:lstStyle/>
        <a:p>
          <a:endParaRPr lang="en-US"/>
        </a:p>
      </dgm:t>
    </dgm:pt>
    <dgm:pt modelId="{0392BB67-1E59-4277-ABB9-027937B78A93}" type="sibTrans" cxnId="{79843538-714D-4A8A-B743-3FDB04AD65D4}">
      <dgm:prSet/>
      <dgm:spPr/>
      <dgm:t>
        <a:bodyPr/>
        <a:lstStyle/>
        <a:p>
          <a:endParaRPr lang="en-US"/>
        </a:p>
      </dgm:t>
    </dgm:pt>
    <dgm:pt modelId="{AE3876B9-0E3A-46C6-9F27-584DDFC315CF}">
      <dgm:prSet phldrT="[Text]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b="1" dirty="0"/>
            <a:t>Indigenous Governments</a:t>
          </a:r>
        </a:p>
      </dgm:t>
    </dgm:pt>
    <dgm:pt modelId="{1C0DC18B-490B-4021-9304-537A70815B09}" type="parTrans" cxnId="{180D7787-DDF1-42D1-97CB-460B48068793}">
      <dgm:prSet/>
      <dgm:spPr/>
      <dgm:t>
        <a:bodyPr/>
        <a:lstStyle/>
        <a:p>
          <a:endParaRPr lang="en-US"/>
        </a:p>
      </dgm:t>
    </dgm:pt>
    <dgm:pt modelId="{4C0A74F7-EB73-4C3E-9696-1D85FB603F51}" type="sibTrans" cxnId="{180D7787-DDF1-42D1-97CB-460B48068793}">
      <dgm:prSet/>
      <dgm:spPr/>
      <dgm:t>
        <a:bodyPr/>
        <a:lstStyle/>
        <a:p>
          <a:endParaRPr lang="en-US"/>
        </a:p>
      </dgm:t>
    </dgm:pt>
    <dgm:pt modelId="{E1BAFBC5-56C5-4680-812A-6C71CE5429D2}">
      <dgm:prSet phldrT="[Text]"/>
      <dgm:spPr/>
      <dgm:t>
        <a:bodyPr/>
        <a:lstStyle/>
        <a:p>
          <a:r>
            <a:rPr lang="en-US" b="1" dirty="0"/>
            <a:t>Non-Government Organizations</a:t>
          </a:r>
        </a:p>
      </dgm:t>
    </dgm:pt>
    <dgm:pt modelId="{5DE93DF3-FC49-41E8-AB97-AA0AD69090ED}" type="parTrans" cxnId="{22F1FC92-3260-4F5A-9E8F-6EAF03235334}">
      <dgm:prSet/>
      <dgm:spPr/>
      <dgm:t>
        <a:bodyPr/>
        <a:lstStyle/>
        <a:p>
          <a:endParaRPr lang="en-CA"/>
        </a:p>
      </dgm:t>
    </dgm:pt>
    <dgm:pt modelId="{96F32C81-FEA2-470B-AD48-80F9C7F7568F}" type="sibTrans" cxnId="{22F1FC92-3260-4F5A-9E8F-6EAF03235334}">
      <dgm:prSet/>
      <dgm:spPr/>
      <dgm:t>
        <a:bodyPr/>
        <a:lstStyle/>
        <a:p>
          <a:endParaRPr lang="en-CA"/>
        </a:p>
      </dgm:t>
    </dgm:pt>
    <dgm:pt modelId="{452B7676-61EA-4E31-BB36-80460C783912}">
      <dgm:prSet phldrT="[Text]"/>
      <dgm:spPr/>
      <dgm:t>
        <a:bodyPr/>
        <a:lstStyle/>
        <a:p>
          <a:r>
            <a:rPr lang="en-US" b="1" dirty="0"/>
            <a:t>Regulatory Boards</a:t>
          </a:r>
        </a:p>
      </dgm:t>
    </dgm:pt>
    <dgm:pt modelId="{4FDC1CC6-F579-484F-874E-4514569BD06F}" type="parTrans" cxnId="{771A0056-A85F-4313-A518-A7D8859272E9}">
      <dgm:prSet/>
      <dgm:spPr/>
      <dgm:t>
        <a:bodyPr/>
        <a:lstStyle/>
        <a:p>
          <a:endParaRPr lang="en-CA"/>
        </a:p>
      </dgm:t>
    </dgm:pt>
    <dgm:pt modelId="{69733948-B5F5-4E08-AE97-7A655259CB93}" type="sibTrans" cxnId="{771A0056-A85F-4313-A518-A7D8859272E9}">
      <dgm:prSet/>
      <dgm:spPr/>
      <dgm:t>
        <a:bodyPr/>
        <a:lstStyle/>
        <a:p>
          <a:endParaRPr lang="en-CA"/>
        </a:p>
      </dgm:t>
    </dgm:pt>
    <dgm:pt modelId="{3C72DC51-129F-8C45-B4CA-7230D89D087C}">
      <dgm:prSet phldrT="[Text]"/>
      <dgm:spPr/>
      <dgm:t>
        <a:bodyPr/>
        <a:lstStyle/>
        <a:p>
          <a:r>
            <a:rPr lang="en-CA" b="1" dirty="0"/>
            <a:t>Communities</a:t>
          </a:r>
          <a:endParaRPr lang="en-US" b="1" dirty="0"/>
        </a:p>
      </dgm:t>
    </dgm:pt>
    <dgm:pt modelId="{6E36DF40-C8D9-5C46-9364-A71499CAB16A}" type="parTrans" cxnId="{91164E90-68AD-2749-9CC0-DFFC2C28703D}">
      <dgm:prSet/>
      <dgm:spPr/>
      <dgm:t>
        <a:bodyPr/>
        <a:lstStyle/>
        <a:p>
          <a:endParaRPr lang="en-US"/>
        </a:p>
      </dgm:t>
    </dgm:pt>
    <dgm:pt modelId="{78E8CF4C-F36C-A94D-A1B8-3B7F9085EA24}" type="sibTrans" cxnId="{91164E90-68AD-2749-9CC0-DFFC2C28703D}">
      <dgm:prSet/>
      <dgm:spPr/>
      <dgm:t>
        <a:bodyPr/>
        <a:lstStyle/>
        <a:p>
          <a:endParaRPr lang="en-US"/>
        </a:p>
      </dgm:t>
    </dgm:pt>
    <dgm:pt modelId="{F8F08DE4-C5FC-46F5-A25A-1A8AD5B729A9}" type="pres">
      <dgm:prSet presAssocID="{A3D14541-C35C-4BC7-AE99-E870BE270B80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40A48E68-ED95-4B6A-ADD9-8FC5076A90DA}" type="pres">
      <dgm:prSet presAssocID="{47B529A7-22F2-4DA2-A570-F2EF7A57750F}" presName="centerShape" presStyleLbl="node0" presStyleIdx="0" presStyleCnt="1"/>
      <dgm:spPr/>
    </dgm:pt>
    <dgm:pt modelId="{20C0A28C-932A-45C2-8414-CE8DB100856B}" type="pres">
      <dgm:prSet presAssocID="{DA1C1777-DA33-4854-B265-BA62694D52FC}" presName="parTrans" presStyleLbl="bgSibTrans2D1" presStyleIdx="0" presStyleCnt="6"/>
      <dgm:spPr/>
    </dgm:pt>
    <dgm:pt modelId="{0D45917D-3AE6-414E-A620-F421ACCB5F41}" type="pres">
      <dgm:prSet presAssocID="{0BA93705-AE63-4631-B27B-632AD418E319}" presName="node" presStyleLbl="node1" presStyleIdx="0" presStyleCnt="6" custRadScaleRad="100066">
        <dgm:presLayoutVars>
          <dgm:bulletEnabled val="1"/>
        </dgm:presLayoutVars>
      </dgm:prSet>
      <dgm:spPr/>
    </dgm:pt>
    <dgm:pt modelId="{F3724C98-CADA-4B63-B2D1-FF2B24CC0503}" type="pres">
      <dgm:prSet presAssocID="{D417149F-9A49-447C-A773-F1D9469A1527}" presName="parTrans" presStyleLbl="bgSibTrans2D1" presStyleIdx="1" presStyleCnt="6"/>
      <dgm:spPr/>
    </dgm:pt>
    <dgm:pt modelId="{CF9D08C1-5B55-41FD-BFF4-1DAF61ACC320}" type="pres">
      <dgm:prSet presAssocID="{9346E47D-2F4C-4C44-A93E-9D985DB5B056}" presName="node" presStyleLbl="node1" presStyleIdx="1" presStyleCnt="6">
        <dgm:presLayoutVars>
          <dgm:bulletEnabled val="1"/>
        </dgm:presLayoutVars>
      </dgm:prSet>
      <dgm:spPr/>
    </dgm:pt>
    <dgm:pt modelId="{EFCA40CF-C4AE-4E81-98B7-473B0F4949FA}" type="pres">
      <dgm:prSet presAssocID="{1C0DC18B-490B-4021-9304-537A70815B09}" presName="parTrans" presStyleLbl="bgSibTrans2D1" presStyleIdx="2" presStyleCnt="6"/>
      <dgm:spPr/>
    </dgm:pt>
    <dgm:pt modelId="{2AFEE4BA-7052-4110-806A-6BB2D8EB1298}" type="pres">
      <dgm:prSet presAssocID="{AE3876B9-0E3A-46C6-9F27-584DDFC315CF}" presName="node" presStyleLbl="node1" presStyleIdx="2" presStyleCnt="6">
        <dgm:presLayoutVars>
          <dgm:bulletEnabled val="1"/>
        </dgm:presLayoutVars>
      </dgm:prSet>
      <dgm:spPr/>
    </dgm:pt>
    <dgm:pt modelId="{B591FFAC-ADDA-EE4A-A388-D7C9B4FFE2A4}" type="pres">
      <dgm:prSet presAssocID="{6E36DF40-C8D9-5C46-9364-A71499CAB16A}" presName="parTrans" presStyleLbl="bgSibTrans2D1" presStyleIdx="3" presStyleCnt="6"/>
      <dgm:spPr/>
    </dgm:pt>
    <dgm:pt modelId="{EB632F4F-6C1E-1F4B-8B54-9A5C10A2E768}" type="pres">
      <dgm:prSet presAssocID="{3C72DC51-129F-8C45-B4CA-7230D89D087C}" presName="node" presStyleLbl="node1" presStyleIdx="3" presStyleCnt="6">
        <dgm:presLayoutVars>
          <dgm:bulletEnabled val="1"/>
        </dgm:presLayoutVars>
      </dgm:prSet>
      <dgm:spPr/>
    </dgm:pt>
    <dgm:pt modelId="{1BE75AE4-D08A-46FF-ACDC-4031D3A11392}" type="pres">
      <dgm:prSet presAssocID="{5DE93DF3-FC49-41E8-AB97-AA0AD69090ED}" presName="parTrans" presStyleLbl="bgSibTrans2D1" presStyleIdx="4" presStyleCnt="6"/>
      <dgm:spPr/>
    </dgm:pt>
    <dgm:pt modelId="{D8842C30-F3AB-45E0-8FE3-833E6C703C4E}" type="pres">
      <dgm:prSet presAssocID="{E1BAFBC5-56C5-4680-812A-6C71CE5429D2}" presName="node" presStyleLbl="node1" presStyleIdx="4" presStyleCnt="6" custRadScaleRad="105829" custRadScaleInc="3856">
        <dgm:presLayoutVars>
          <dgm:bulletEnabled val="1"/>
        </dgm:presLayoutVars>
      </dgm:prSet>
      <dgm:spPr/>
    </dgm:pt>
    <dgm:pt modelId="{B45EDAB9-2D8C-47EC-84D4-E1772E876D07}" type="pres">
      <dgm:prSet presAssocID="{4FDC1CC6-F579-484F-874E-4514569BD06F}" presName="parTrans" presStyleLbl="bgSibTrans2D1" presStyleIdx="5" presStyleCnt="6"/>
      <dgm:spPr/>
    </dgm:pt>
    <dgm:pt modelId="{E552CB2B-6A53-42F4-9271-BC4FAC20AEBE}" type="pres">
      <dgm:prSet presAssocID="{452B7676-61EA-4E31-BB36-80460C783912}" presName="node" presStyleLbl="node1" presStyleIdx="5" presStyleCnt="6">
        <dgm:presLayoutVars>
          <dgm:bulletEnabled val="1"/>
        </dgm:presLayoutVars>
      </dgm:prSet>
      <dgm:spPr/>
    </dgm:pt>
  </dgm:ptLst>
  <dgm:cxnLst>
    <dgm:cxn modelId="{5D447100-B5DB-4B52-AF2D-7815AD51C6EF}" type="presOf" srcId="{0BA93705-AE63-4631-B27B-632AD418E319}" destId="{0D45917D-3AE6-414E-A620-F421ACCB5F41}" srcOrd="0" destOrd="0" presId="urn:microsoft.com/office/officeart/2005/8/layout/radial4"/>
    <dgm:cxn modelId="{F78E4616-6269-4B19-B69D-59DC3C2A76BA}" srcId="{A3D14541-C35C-4BC7-AE99-E870BE270B80}" destId="{47B529A7-22F2-4DA2-A570-F2EF7A57750F}" srcOrd="0" destOrd="0" parTransId="{CE3CFF2A-AA36-45D3-B198-8FF84F35D924}" sibTransId="{29DFD757-125D-4243-97DB-AB75A0FD9CE2}"/>
    <dgm:cxn modelId="{F2228B1D-7C91-4FB0-95AC-B34EB656C553}" type="presOf" srcId="{DA1C1777-DA33-4854-B265-BA62694D52FC}" destId="{20C0A28C-932A-45C2-8414-CE8DB100856B}" srcOrd="0" destOrd="0" presId="urn:microsoft.com/office/officeart/2005/8/layout/radial4"/>
    <dgm:cxn modelId="{2CAA1634-08D9-4E1D-9091-D9EBB11071C4}" type="presOf" srcId="{4FDC1CC6-F579-484F-874E-4514569BD06F}" destId="{B45EDAB9-2D8C-47EC-84D4-E1772E876D07}" srcOrd="0" destOrd="0" presId="urn:microsoft.com/office/officeart/2005/8/layout/radial4"/>
    <dgm:cxn modelId="{4B2BB936-1F9E-46B7-930C-2A81A136FE29}" type="presOf" srcId="{452B7676-61EA-4E31-BB36-80460C783912}" destId="{E552CB2B-6A53-42F4-9271-BC4FAC20AEBE}" srcOrd="0" destOrd="0" presId="urn:microsoft.com/office/officeart/2005/8/layout/radial4"/>
    <dgm:cxn modelId="{79843538-714D-4A8A-B743-3FDB04AD65D4}" srcId="{47B529A7-22F2-4DA2-A570-F2EF7A57750F}" destId="{9346E47D-2F4C-4C44-A93E-9D985DB5B056}" srcOrd="1" destOrd="0" parTransId="{D417149F-9A49-447C-A773-F1D9469A1527}" sibTransId="{0392BB67-1E59-4277-ABB9-027937B78A93}"/>
    <dgm:cxn modelId="{B574D45E-427B-4D72-9241-1AA54ABB7176}" type="presOf" srcId="{A3D14541-C35C-4BC7-AE99-E870BE270B80}" destId="{F8F08DE4-C5FC-46F5-A25A-1A8AD5B729A9}" srcOrd="0" destOrd="0" presId="urn:microsoft.com/office/officeart/2005/8/layout/radial4"/>
    <dgm:cxn modelId="{A8ADF474-5A7A-41A0-A67C-F9B92C1D984D}" type="presOf" srcId="{9346E47D-2F4C-4C44-A93E-9D985DB5B056}" destId="{CF9D08C1-5B55-41FD-BFF4-1DAF61ACC320}" srcOrd="0" destOrd="0" presId="urn:microsoft.com/office/officeart/2005/8/layout/radial4"/>
    <dgm:cxn modelId="{771A0056-A85F-4313-A518-A7D8859272E9}" srcId="{47B529A7-22F2-4DA2-A570-F2EF7A57750F}" destId="{452B7676-61EA-4E31-BB36-80460C783912}" srcOrd="5" destOrd="0" parTransId="{4FDC1CC6-F579-484F-874E-4514569BD06F}" sibTransId="{69733948-B5F5-4E08-AE97-7A655259CB93}"/>
    <dgm:cxn modelId="{3784A758-DB99-4EE3-8726-91A9C72B0655}" srcId="{47B529A7-22F2-4DA2-A570-F2EF7A57750F}" destId="{0BA93705-AE63-4631-B27B-632AD418E319}" srcOrd="0" destOrd="0" parTransId="{DA1C1777-DA33-4854-B265-BA62694D52FC}" sibTransId="{C6C443BF-1A68-4567-A3B5-F7DD4F94A94F}"/>
    <dgm:cxn modelId="{180D7787-DDF1-42D1-97CB-460B48068793}" srcId="{47B529A7-22F2-4DA2-A570-F2EF7A57750F}" destId="{AE3876B9-0E3A-46C6-9F27-584DDFC315CF}" srcOrd="2" destOrd="0" parTransId="{1C0DC18B-490B-4021-9304-537A70815B09}" sibTransId="{4C0A74F7-EB73-4C3E-9696-1D85FB603F51}"/>
    <dgm:cxn modelId="{91164E90-68AD-2749-9CC0-DFFC2C28703D}" srcId="{47B529A7-22F2-4DA2-A570-F2EF7A57750F}" destId="{3C72DC51-129F-8C45-B4CA-7230D89D087C}" srcOrd="3" destOrd="0" parTransId="{6E36DF40-C8D9-5C46-9364-A71499CAB16A}" sibTransId="{78E8CF4C-F36C-A94D-A1B8-3B7F9085EA24}"/>
    <dgm:cxn modelId="{22F1FC92-3260-4F5A-9E8F-6EAF03235334}" srcId="{47B529A7-22F2-4DA2-A570-F2EF7A57750F}" destId="{E1BAFBC5-56C5-4680-812A-6C71CE5429D2}" srcOrd="4" destOrd="0" parTransId="{5DE93DF3-FC49-41E8-AB97-AA0AD69090ED}" sibTransId="{96F32C81-FEA2-470B-AD48-80F9C7F7568F}"/>
    <dgm:cxn modelId="{7918ECA4-4E97-4BDC-9DE2-DFAF9D021E01}" type="presOf" srcId="{47B529A7-22F2-4DA2-A570-F2EF7A57750F}" destId="{40A48E68-ED95-4B6A-ADD9-8FC5076A90DA}" srcOrd="0" destOrd="0" presId="urn:microsoft.com/office/officeart/2005/8/layout/radial4"/>
    <dgm:cxn modelId="{EA28BFB5-A831-4165-9BD8-605AE49A9A94}" type="presOf" srcId="{E1BAFBC5-56C5-4680-812A-6C71CE5429D2}" destId="{D8842C30-F3AB-45E0-8FE3-833E6C703C4E}" srcOrd="0" destOrd="0" presId="urn:microsoft.com/office/officeart/2005/8/layout/radial4"/>
    <dgm:cxn modelId="{31EA94C8-7958-4012-942C-FB060EF83CE2}" type="presOf" srcId="{5DE93DF3-FC49-41E8-AB97-AA0AD69090ED}" destId="{1BE75AE4-D08A-46FF-ACDC-4031D3A11392}" srcOrd="0" destOrd="0" presId="urn:microsoft.com/office/officeart/2005/8/layout/radial4"/>
    <dgm:cxn modelId="{04906FCC-ED3D-4087-A73F-A5C44A69E90B}" type="presOf" srcId="{6E36DF40-C8D9-5C46-9364-A71499CAB16A}" destId="{B591FFAC-ADDA-EE4A-A388-D7C9B4FFE2A4}" srcOrd="0" destOrd="0" presId="urn:microsoft.com/office/officeart/2005/8/layout/radial4"/>
    <dgm:cxn modelId="{D6FF25CF-2F76-421A-ADF7-1C2208AE629E}" type="presOf" srcId="{D417149F-9A49-447C-A773-F1D9469A1527}" destId="{F3724C98-CADA-4B63-B2D1-FF2B24CC0503}" srcOrd="0" destOrd="0" presId="urn:microsoft.com/office/officeart/2005/8/layout/radial4"/>
    <dgm:cxn modelId="{C4EDABCF-98A7-4CA0-B9D3-099526E0FDE8}" type="presOf" srcId="{3C72DC51-129F-8C45-B4CA-7230D89D087C}" destId="{EB632F4F-6C1E-1F4B-8B54-9A5C10A2E768}" srcOrd="0" destOrd="0" presId="urn:microsoft.com/office/officeart/2005/8/layout/radial4"/>
    <dgm:cxn modelId="{99E606F6-2671-4012-9FA7-39E9C8C278BF}" type="presOf" srcId="{1C0DC18B-490B-4021-9304-537A70815B09}" destId="{EFCA40CF-C4AE-4E81-98B7-473B0F4949FA}" srcOrd="0" destOrd="0" presId="urn:microsoft.com/office/officeart/2005/8/layout/radial4"/>
    <dgm:cxn modelId="{F6C5CAFB-CE05-473F-8E42-763A38C4812D}" type="presOf" srcId="{AE3876B9-0E3A-46C6-9F27-584DDFC315CF}" destId="{2AFEE4BA-7052-4110-806A-6BB2D8EB1298}" srcOrd="0" destOrd="0" presId="urn:microsoft.com/office/officeart/2005/8/layout/radial4"/>
    <dgm:cxn modelId="{3ABE5337-E400-445A-BBA9-F9643890E6DB}" type="presParOf" srcId="{F8F08DE4-C5FC-46F5-A25A-1A8AD5B729A9}" destId="{40A48E68-ED95-4B6A-ADD9-8FC5076A90DA}" srcOrd="0" destOrd="0" presId="urn:microsoft.com/office/officeart/2005/8/layout/radial4"/>
    <dgm:cxn modelId="{F2369813-AB0D-4846-89CB-95259D3519EE}" type="presParOf" srcId="{F8F08DE4-C5FC-46F5-A25A-1A8AD5B729A9}" destId="{20C0A28C-932A-45C2-8414-CE8DB100856B}" srcOrd="1" destOrd="0" presId="urn:microsoft.com/office/officeart/2005/8/layout/radial4"/>
    <dgm:cxn modelId="{192EEFCF-505A-420A-B89B-2831D73F6D0E}" type="presParOf" srcId="{F8F08DE4-C5FC-46F5-A25A-1A8AD5B729A9}" destId="{0D45917D-3AE6-414E-A620-F421ACCB5F41}" srcOrd="2" destOrd="0" presId="urn:microsoft.com/office/officeart/2005/8/layout/radial4"/>
    <dgm:cxn modelId="{3D85EFDD-D9FF-4490-9867-E388F73F0660}" type="presParOf" srcId="{F8F08DE4-C5FC-46F5-A25A-1A8AD5B729A9}" destId="{F3724C98-CADA-4B63-B2D1-FF2B24CC0503}" srcOrd="3" destOrd="0" presId="urn:microsoft.com/office/officeart/2005/8/layout/radial4"/>
    <dgm:cxn modelId="{CBFB092E-13D7-4862-9C40-32DB6DCBB71E}" type="presParOf" srcId="{F8F08DE4-C5FC-46F5-A25A-1A8AD5B729A9}" destId="{CF9D08C1-5B55-41FD-BFF4-1DAF61ACC320}" srcOrd="4" destOrd="0" presId="urn:microsoft.com/office/officeart/2005/8/layout/radial4"/>
    <dgm:cxn modelId="{96209695-2352-4D3D-A5A6-4ACC55CE0E40}" type="presParOf" srcId="{F8F08DE4-C5FC-46F5-A25A-1A8AD5B729A9}" destId="{EFCA40CF-C4AE-4E81-98B7-473B0F4949FA}" srcOrd="5" destOrd="0" presId="urn:microsoft.com/office/officeart/2005/8/layout/radial4"/>
    <dgm:cxn modelId="{414186C8-5D00-492E-84E9-78EA39CF04A1}" type="presParOf" srcId="{F8F08DE4-C5FC-46F5-A25A-1A8AD5B729A9}" destId="{2AFEE4BA-7052-4110-806A-6BB2D8EB1298}" srcOrd="6" destOrd="0" presId="urn:microsoft.com/office/officeart/2005/8/layout/radial4"/>
    <dgm:cxn modelId="{D40D53BA-C382-49BE-9116-A336EC36E110}" type="presParOf" srcId="{F8F08DE4-C5FC-46F5-A25A-1A8AD5B729A9}" destId="{B591FFAC-ADDA-EE4A-A388-D7C9B4FFE2A4}" srcOrd="7" destOrd="0" presId="urn:microsoft.com/office/officeart/2005/8/layout/radial4"/>
    <dgm:cxn modelId="{93651D81-C9D6-4B0D-B62C-AF550FB5142C}" type="presParOf" srcId="{F8F08DE4-C5FC-46F5-A25A-1A8AD5B729A9}" destId="{EB632F4F-6C1E-1F4B-8B54-9A5C10A2E768}" srcOrd="8" destOrd="0" presId="urn:microsoft.com/office/officeart/2005/8/layout/radial4"/>
    <dgm:cxn modelId="{2D25B4FE-8B8E-41AC-98F3-3BEF0FB0E4B3}" type="presParOf" srcId="{F8F08DE4-C5FC-46F5-A25A-1A8AD5B729A9}" destId="{1BE75AE4-D08A-46FF-ACDC-4031D3A11392}" srcOrd="9" destOrd="0" presId="urn:microsoft.com/office/officeart/2005/8/layout/radial4"/>
    <dgm:cxn modelId="{AFE238B7-86D7-4379-A5A1-5AE96D1C4556}" type="presParOf" srcId="{F8F08DE4-C5FC-46F5-A25A-1A8AD5B729A9}" destId="{D8842C30-F3AB-45E0-8FE3-833E6C703C4E}" srcOrd="10" destOrd="0" presId="urn:microsoft.com/office/officeart/2005/8/layout/radial4"/>
    <dgm:cxn modelId="{665B985C-2898-4D8A-9A9F-F98383B3AAA9}" type="presParOf" srcId="{F8F08DE4-C5FC-46F5-A25A-1A8AD5B729A9}" destId="{B45EDAB9-2D8C-47EC-84D4-E1772E876D07}" srcOrd="11" destOrd="0" presId="urn:microsoft.com/office/officeart/2005/8/layout/radial4"/>
    <dgm:cxn modelId="{834E30F6-FD28-4628-A256-68D222197F1C}" type="presParOf" srcId="{F8F08DE4-C5FC-46F5-A25A-1A8AD5B729A9}" destId="{E552CB2B-6A53-42F4-9271-BC4FAC20AEBE}" srcOrd="12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A48E68-ED95-4B6A-ADD9-8FC5076A90DA}">
      <dsp:nvSpPr>
        <dsp:cNvPr id="0" name=""/>
        <dsp:cNvSpPr/>
      </dsp:nvSpPr>
      <dsp:spPr>
        <a:xfrm>
          <a:off x="2356277" y="1420081"/>
          <a:ext cx="1163577" cy="116357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Regional Land Use Planning</a:t>
          </a:r>
        </a:p>
      </dsp:txBody>
      <dsp:txXfrm>
        <a:off x="2526679" y="1590483"/>
        <a:ext cx="822773" cy="822773"/>
      </dsp:txXfrm>
    </dsp:sp>
    <dsp:sp modelId="{20C0A28C-932A-45C2-8414-CE8DB100856B}">
      <dsp:nvSpPr>
        <dsp:cNvPr id="0" name=""/>
        <dsp:cNvSpPr/>
      </dsp:nvSpPr>
      <dsp:spPr>
        <a:xfrm rot="10800000">
          <a:off x="1175412" y="1836060"/>
          <a:ext cx="1115917" cy="331619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45917D-3AE6-414E-A620-F421ACCB5F41}">
      <dsp:nvSpPr>
        <dsp:cNvPr id="0" name=""/>
        <dsp:cNvSpPr/>
      </dsp:nvSpPr>
      <dsp:spPr>
        <a:xfrm>
          <a:off x="768160" y="1676068"/>
          <a:ext cx="814504" cy="651603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/>
            <a:t>GNWT</a:t>
          </a:r>
        </a:p>
      </dsp:txBody>
      <dsp:txXfrm>
        <a:off x="787245" y="1695153"/>
        <a:ext cx="776334" cy="613433"/>
      </dsp:txXfrm>
    </dsp:sp>
    <dsp:sp modelId="{F3724C98-CADA-4B63-B2D1-FF2B24CC0503}">
      <dsp:nvSpPr>
        <dsp:cNvPr id="0" name=""/>
        <dsp:cNvSpPr/>
      </dsp:nvSpPr>
      <dsp:spPr>
        <a:xfrm rot="12960000">
          <a:off x="1406534" y="1128318"/>
          <a:ext cx="1114818" cy="331619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9D08C1-5B55-41FD-BFF4-1DAF61ACC320}">
      <dsp:nvSpPr>
        <dsp:cNvPr id="0" name=""/>
        <dsp:cNvSpPr/>
      </dsp:nvSpPr>
      <dsp:spPr>
        <a:xfrm>
          <a:off x="1105737" y="640690"/>
          <a:ext cx="814504" cy="651603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/>
            <a:t>Government of Canada</a:t>
          </a:r>
        </a:p>
      </dsp:txBody>
      <dsp:txXfrm>
        <a:off x="1124822" y="659775"/>
        <a:ext cx="776334" cy="613433"/>
      </dsp:txXfrm>
    </dsp:sp>
    <dsp:sp modelId="{EFCA40CF-C4AE-4E81-98B7-473B0F4949FA}">
      <dsp:nvSpPr>
        <dsp:cNvPr id="0" name=""/>
        <dsp:cNvSpPr/>
      </dsp:nvSpPr>
      <dsp:spPr>
        <a:xfrm rot="15120000">
          <a:off x="2008575" y="690910"/>
          <a:ext cx="1114818" cy="331619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FEE4BA-7052-4110-806A-6BB2D8EB1298}">
      <dsp:nvSpPr>
        <dsp:cNvPr id="0" name=""/>
        <dsp:cNvSpPr/>
      </dsp:nvSpPr>
      <dsp:spPr>
        <a:xfrm>
          <a:off x="1986483" y="791"/>
          <a:ext cx="814504" cy="651603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/>
            <a:t>Indigenous Governments</a:t>
          </a:r>
        </a:p>
      </dsp:txBody>
      <dsp:txXfrm>
        <a:off x="2005568" y="19876"/>
        <a:ext cx="776334" cy="613433"/>
      </dsp:txXfrm>
    </dsp:sp>
    <dsp:sp modelId="{B591FFAC-ADDA-EE4A-A388-D7C9B4FFE2A4}">
      <dsp:nvSpPr>
        <dsp:cNvPr id="0" name=""/>
        <dsp:cNvSpPr/>
      </dsp:nvSpPr>
      <dsp:spPr>
        <a:xfrm rot="17280000">
          <a:off x="2752738" y="690910"/>
          <a:ext cx="1114818" cy="331619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632F4F-6C1E-1F4B-8B54-9A5C10A2E768}">
      <dsp:nvSpPr>
        <dsp:cNvPr id="0" name=""/>
        <dsp:cNvSpPr/>
      </dsp:nvSpPr>
      <dsp:spPr>
        <a:xfrm>
          <a:off x="3075144" y="791"/>
          <a:ext cx="814504" cy="65160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000" b="1" kern="1200" dirty="0"/>
            <a:t>Communities</a:t>
          </a:r>
          <a:endParaRPr lang="en-US" sz="1000" b="1" kern="1200" dirty="0"/>
        </a:p>
      </dsp:txBody>
      <dsp:txXfrm>
        <a:off x="3094229" y="19876"/>
        <a:ext cx="776334" cy="613433"/>
      </dsp:txXfrm>
    </dsp:sp>
    <dsp:sp modelId="{1BE75AE4-D08A-46FF-ACDC-4031D3A11392}">
      <dsp:nvSpPr>
        <dsp:cNvPr id="0" name=""/>
        <dsp:cNvSpPr/>
      </dsp:nvSpPr>
      <dsp:spPr>
        <a:xfrm rot="19509408">
          <a:off x="3364805" y="1117184"/>
          <a:ext cx="1211848" cy="331619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842C30-F3AB-45E0-8FE3-833E6C703C4E}">
      <dsp:nvSpPr>
        <dsp:cNvPr id="0" name=""/>
        <dsp:cNvSpPr/>
      </dsp:nvSpPr>
      <dsp:spPr>
        <a:xfrm>
          <a:off x="4060771" y="611008"/>
          <a:ext cx="814504" cy="65160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/>
            <a:t>Non-Government Organizations</a:t>
          </a:r>
        </a:p>
      </dsp:txBody>
      <dsp:txXfrm>
        <a:off x="4079856" y="630093"/>
        <a:ext cx="776334" cy="613433"/>
      </dsp:txXfrm>
    </dsp:sp>
    <dsp:sp modelId="{B45EDAB9-2D8C-47EC-84D4-E1772E876D07}">
      <dsp:nvSpPr>
        <dsp:cNvPr id="0" name=""/>
        <dsp:cNvSpPr/>
      </dsp:nvSpPr>
      <dsp:spPr>
        <a:xfrm>
          <a:off x="3584738" y="1836060"/>
          <a:ext cx="1114818" cy="331619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52CB2B-6A53-42F4-9271-BC4FAC20AEBE}">
      <dsp:nvSpPr>
        <dsp:cNvPr id="0" name=""/>
        <dsp:cNvSpPr/>
      </dsp:nvSpPr>
      <dsp:spPr>
        <a:xfrm>
          <a:off x="4292304" y="1676068"/>
          <a:ext cx="814504" cy="65160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/>
            <a:t>Regulatory Boards</a:t>
          </a:r>
        </a:p>
      </dsp:txBody>
      <dsp:txXfrm>
        <a:off x="4311389" y="1695153"/>
        <a:ext cx="776334" cy="6134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63DC34-591C-484E-B1BF-32992982AA24}" type="datetimeFigureOut">
              <a:rPr lang="en-US" smtClean="0"/>
              <a:t>11/23/2020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2D90DE-7ECF-4FFE-AF65-57D7E9C8E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8777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D90DE-7ECF-4FFE-AF65-57D7E9C8EE6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3961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D90DE-7ECF-4FFE-AF65-57D7E9C8EE6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311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D90DE-7ECF-4FFE-AF65-57D7E9C8EE6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273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slideLayout" Target="../slideLayouts/slideLayout1.xml"/><Relationship Id="rId7" Type="http://schemas.openxmlformats.org/officeDocument/2006/relationships/diagramLayout" Target="../diagrams/layout1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diagramData" Target="../diagrams/data1.xml"/><Relationship Id="rId11" Type="http://schemas.openxmlformats.org/officeDocument/2006/relationships/image" Target="../media/image2.png"/><Relationship Id="rId5" Type="http://schemas.openxmlformats.org/officeDocument/2006/relationships/image" Target="../media/image5.png"/><Relationship Id="rId10" Type="http://schemas.microsoft.com/office/2007/relationships/diagramDrawing" Target="../diagrams/drawing1.xml"/><Relationship Id="rId4" Type="http://schemas.openxmlformats.org/officeDocument/2006/relationships/notesSlide" Target="../notesSlides/notesSlide1.xml"/><Relationship Id="rId9" Type="http://schemas.openxmlformats.org/officeDocument/2006/relationships/diagramColors" Target="../diagrams/colors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04800"/>
            <a:ext cx="7772400" cy="1470025"/>
          </a:xfrm>
        </p:spPr>
        <p:txBody>
          <a:bodyPr>
            <a:noAutofit/>
          </a:bodyPr>
          <a:lstStyle/>
          <a:p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SDI 2020:</a:t>
            </a:r>
            <a:b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Responding to needs of Northern remote communities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514600"/>
            <a:ext cx="6400800" cy="1752600"/>
          </a:xfrm>
        </p:spPr>
        <p:txBody>
          <a:bodyPr/>
          <a:lstStyle/>
          <a:p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Strengthening community-based technical capacity for regional land use planning in the NWT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4800600"/>
            <a:ext cx="1941579" cy="1941579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64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49"/>
    </mc:Choice>
    <mc:Fallback xmlns="">
      <p:transition spd="slow" advTm="168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0724" y="1143000"/>
            <a:ext cx="7772400" cy="1470025"/>
          </a:xfrm>
        </p:spPr>
        <p:txBody>
          <a:bodyPr>
            <a:noAutofit/>
          </a:bodyPr>
          <a:lstStyle/>
          <a:p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Summary and thank you</a:t>
            </a:r>
            <a:b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528864" y="611552"/>
            <a:ext cx="6307494" cy="1668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r>
              <a: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96411" y="213360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1752600" y="2850778"/>
            <a:ext cx="6307494" cy="1668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r>
              <a: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7" name="Picture 3" descr="C:\Users\noni_paulette.CORP\Desktop\aurora-yellowknife-canada-marta-kulesz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445864"/>
            <a:ext cx="5588648" cy="365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533400" y="533400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Noni_Paulette@gov.nt.ca</a:t>
            </a:r>
            <a:b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7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447"/>
    </mc:Choice>
    <mc:Fallback xmlns="">
      <p:transition spd="slow" advTm="594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470025"/>
          </a:xfrm>
        </p:spPr>
        <p:txBody>
          <a:bodyPr>
            <a:noAutofit/>
          </a:bodyPr>
          <a:lstStyle/>
          <a:p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Let me introduce myself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26971" y="1447800"/>
            <a:ext cx="5617029" cy="2667000"/>
          </a:xfrm>
        </p:spPr>
        <p:txBody>
          <a:bodyPr>
            <a:normAutofit/>
          </a:bodyPr>
          <a:lstStyle/>
          <a:p>
            <a:endParaRPr lang="en-US" sz="2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Land Use Planning Unit</a:t>
            </a:r>
          </a:p>
          <a:p>
            <a:pPr algn="r"/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Department of Lands</a:t>
            </a:r>
          </a:p>
          <a:p>
            <a:pPr algn="r"/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Government of the Northwest Territories</a:t>
            </a:r>
          </a:p>
          <a:p>
            <a:endParaRPr lang="en-US" sz="2800" dirty="0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78981" y="838200"/>
            <a:ext cx="5334000" cy="2667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Noni Paulette:</a:t>
            </a:r>
          </a:p>
          <a:p>
            <a:pPr algn="l"/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Senior land use planner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505200"/>
            <a:ext cx="4191000" cy="3143250"/>
          </a:xfrm>
          <a:prstGeom prst="rect">
            <a:avLst/>
          </a:prstGeom>
        </p:spPr>
      </p:pic>
      <p:pic>
        <p:nvPicPr>
          <p:cNvPr id="1026" name="Picture 2" descr="C:\Users\noni_paulette\Desktop\IMG-57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81" y="3352800"/>
            <a:ext cx="4393019" cy="3294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721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829"/>
    </mc:Choice>
    <mc:Fallback xmlns="">
      <p:transition spd="slow" advTm="578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1470025"/>
          </a:xfrm>
        </p:spPr>
        <p:txBody>
          <a:bodyPr>
            <a:noAutofit/>
          </a:bodyPr>
          <a:lstStyle/>
          <a:p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Regional land use planning in the NWT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" b="1926"/>
          <a:stretch/>
        </p:blipFill>
        <p:spPr bwMode="auto">
          <a:xfrm>
            <a:off x="152400" y="3505200"/>
            <a:ext cx="6477000" cy="3270330"/>
          </a:xfrm>
          <a:prstGeom prst="corner">
            <a:avLst>
              <a:gd name="adj1" fmla="val 68419"/>
              <a:gd name="adj2" fmla="val 11276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20867126"/>
              </p:ext>
            </p:extLst>
          </p:nvPr>
        </p:nvGraphicFramePr>
        <p:xfrm>
          <a:off x="3039268" y="1606550"/>
          <a:ext cx="5876132" cy="2584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85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299"/>
    </mc:Choice>
    <mc:Fallback xmlns="">
      <p:transition spd="slow" advTm="752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-152400"/>
            <a:ext cx="7772400" cy="1470025"/>
          </a:xfrm>
        </p:spPr>
        <p:txBody>
          <a:bodyPr>
            <a:noAutofit/>
          </a:bodyPr>
          <a:lstStyle/>
          <a:p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NWT land use planning forums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52400" y="762000"/>
            <a:ext cx="6553200" cy="2819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Annual opportunity for planning partners: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Indigenous governments and organizations (IGOs).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Regulators.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Territorial and Federal Government.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NGOs.</a:t>
            </a:r>
          </a:p>
          <a:p>
            <a:endParaRPr lang="en-US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3512976" y="2971800"/>
            <a:ext cx="5334000" cy="2667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Purpose: Share and discuss information on regional land use planning in the NWT.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52400" y="4724400"/>
            <a:ext cx="7315200" cy="2819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Recurring theme (2017, 2018):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need to strengthen technical capacity of 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IGOs to participate in land use planning processes</a:t>
            </a:r>
          </a:p>
          <a:p>
            <a:endParaRPr lang="en-US" dirty="0"/>
          </a:p>
        </p:txBody>
      </p:sp>
      <p:sp>
        <p:nvSpPr>
          <p:cNvPr id="3" name="Bent Arrow 2"/>
          <p:cNvSpPr/>
          <p:nvPr/>
        </p:nvSpPr>
        <p:spPr>
          <a:xfrm rot="5400000">
            <a:off x="6648450" y="2419350"/>
            <a:ext cx="800100" cy="68580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Bent Arrow 8"/>
          <p:cNvSpPr/>
          <p:nvPr/>
        </p:nvSpPr>
        <p:spPr>
          <a:xfrm rot="10800000">
            <a:off x="6400801" y="5210175"/>
            <a:ext cx="990600" cy="857249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6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897"/>
    </mc:Choice>
    <mc:Fallback xmlns="">
      <p:transition spd="slow" advTm="628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0"/>
            <a:ext cx="7772400" cy="1470025"/>
          </a:xfrm>
        </p:spPr>
        <p:txBody>
          <a:bodyPr>
            <a:noAutofit/>
          </a:bodyPr>
          <a:lstStyle/>
          <a:p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Southeast NWT: Strengthening technical capacity for IGOs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1200228"/>
            <a:ext cx="4000500" cy="4640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endParaRPr lang="en-US" sz="2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 regional land use plan.</a:t>
            </a:r>
          </a:p>
          <a:p>
            <a:pPr algn="l"/>
            <a:endParaRPr lang="en-US" sz="2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Numerous IGOs with traditional territories.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Technical capacity issues noted among IGOs in the region.</a:t>
            </a:r>
            <a:endParaRPr lang="en-US" sz="20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1881185"/>
            <a:ext cx="4991100" cy="3758789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77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900"/>
    </mc:Choice>
    <mc:Fallback xmlns="">
      <p:transition spd="slow" advTm="161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-152400"/>
            <a:ext cx="7772400" cy="1470025"/>
          </a:xfrm>
        </p:spPr>
        <p:txBody>
          <a:bodyPr>
            <a:noAutofit/>
          </a:bodyPr>
          <a:lstStyle/>
          <a:p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Community visits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52400" y="845976"/>
            <a:ext cx="8001000" cy="4640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GIS needs assessment for southeast NWT: Four communities, seven IGOs.</a:t>
            </a:r>
          </a:p>
          <a:p>
            <a:endParaRPr lang="en-US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2057400" y="2807737"/>
            <a:ext cx="6802016" cy="2667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Common issues and limitations:</a:t>
            </a:r>
          </a:p>
          <a:p>
            <a:pPr marL="457200" indent="-457200" algn="r"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Technical capacity: Staff, expertise and resources.</a:t>
            </a:r>
          </a:p>
          <a:p>
            <a:pPr marL="457200" indent="-457200" algn="r"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 access and management.</a:t>
            </a:r>
          </a:p>
        </p:txBody>
      </p:sp>
      <p:sp>
        <p:nvSpPr>
          <p:cNvPr id="8" name="Bent Arrow 7"/>
          <p:cNvSpPr/>
          <p:nvPr/>
        </p:nvSpPr>
        <p:spPr>
          <a:xfrm rot="10800000">
            <a:off x="1073020" y="3455438"/>
            <a:ext cx="990600" cy="685800"/>
          </a:xfrm>
          <a:prstGeom prst="bentArrow">
            <a:avLst/>
          </a:prstGeom>
          <a:scene3d>
            <a:camera prst="orthographicFront">
              <a:rot lat="0" lon="10799999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40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437"/>
    </mc:Choice>
    <mc:Fallback xmlns="">
      <p:transition spd="slow" advTm="170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-152400"/>
            <a:ext cx="7772400" cy="1470025"/>
          </a:xfrm>
        </p:spPr>
        <p:txBody>
          <a:bodyPr>
            <a:noAutofit/>
          </a:bodyPr>
          <a:lstStyle/>
          <a:p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GIS workshops – four to date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69506" y="609600"/>
            <a:ext cx="9067800" cy="1668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US" sz="2400" baseline="30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GIS workshop – November 2018: 10 participants (seven IGOs)</a:t>
            </a:r>
          </a:p>
          <a:p>
            <a:endParaRPr lang="en-US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157065" y="1779586"/>
            <a:ext cx="4250094" cy="2667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Learning environment:</a:t>
            </a:r>
          </a:p>
          <a:p>
            <a:pPr algn="l"/>
            <a:endParaRPr lang="en-US" sz="2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l"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Group discussion.</a:t>
            </a:r>
          </a:p>
          <a:p>
            <a:pPr algn="l"/>
            <a:endParaRPr lang="en-US" sz="2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   Presentation &amp; guest speakers.</a:t>
            </a:r>
          </a:p>
          <a:p>
            <a:pPr algn="l"/>
            <a:endParaRPr lang="en-US" sz="2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   Laptops for tutorial-based GIS   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exercises.</a:t>
            </a:r>
          </a:p>
        </p:txBody>
      </p:sp>
      <p:pic>
        <p:nvPicPr>
          <p:cNvPr id="1026" name="Picture 2" descr="C:\NoniPaulette_WorkScratchFiles\2020\SDI Summit\Pictures\DsD7OlrXQAAbJmH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608" y="3581400"/>
            <a:ext cx="4701791" cy="2852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202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939"/>
    </mc:Choice>
    <mc:Fallback xmlns="">
      <p:transition spd="slow" advTm="319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-152400"/>
            <a:ext cx="7772400" cy="1470025"/>
          </a:xfrm>
        </p:spPr>
        <p:txBody>
          <a:bodyPr>
            <a:noAutofit/>
          </a:bodyPr>
          <a:lstStyle/>
          <a:p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Practical skills: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52400" y="845976"/>
            <a:ext cx="8001000" cy="4640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Introduction to GIS mapping.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Geospatial analysis: local data and northern context.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Cartography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185057" y="4038600"/>
            <a:ext cx="6802016" cy="2667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+mj-lt"/>
              <a:buAutoNum type="arabicPeriod"/>
            </a:pPr>
            <a:endParaRPr lang="en-US" sz="2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Group discussion.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Presentations &amp; guest speakers.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Laptops for tutorial-based GIS exercises.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62000" y="289560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Presentations: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04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979"/>
    </mc:Choice>
    <mc:Fallback xmlns="">
      <p:transition spd="slow" advTm="849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2. Direct technical support for staff at IGOs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3. Indigenous Mapping Workshop, 2019 in Inuvik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85800" y="-15240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Additional Support: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123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234"/>
    </mc:Choice>
    <mc:Fallback xmlns="">
      <p:transition spd="slow" advTm="872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3731</TotalTime>
  <Words>323</Words>
  <Application>Microsoft Office PowerPoint</Application>
  <PresentationFormat>On-screen Show (4:3)</PresentationFormat>
  <Paragraphs>82</Paragraphs>
  <Slides>10</Slides>
  <Notes>3</Notes>
  <HiddenSlides>0</HiddenSlides>
  <MMClips>10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Tahoma</vt:lpstr>
      <vt:lpstr>Office Theme</vt:lpstr>
      <vt:lpstr>SDI 2020: Responding to needs of Northern remote communities</vt:lpstr>
      <vt:lpstr>Let me introduce myself</vt:lpstr>
      <vt:lpstr>Regional land use planning in the NWT</vt:lpstr>
      <vt:lpstr>NWT land use planning forums</vt:lpstr>
      <vt:lpstr>Southeast NWT: Strengthening technical capacity for IGOs</vt:lpstr>
      <vt:lpstr>Community visits</vt:lpstr>
      <vt:lpstr>GIS workshops – four to date</vt:lpstr>
      <vt:lpstr>Practical skills:</vt:lpstr>
      <vt:lpstr>PowerPoint Presentation</vt:lpstr>
      <vt:lpstr>Summary and thank you   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Noni Paulette</dc:creator>
  <cp:lastModifiedBy>Melanie Desjardins</cp:lastModifiedBy>
  <cp:revision>56</cp:revision>
  <dcterms:created xsi:type="dcterms:W3CDTF">2006-08-16T00:00:00Z</dcterms:created>
  <dcterms:modified xsi:type="dcterms:W3CDTF">2020-11-25T15:13:53Z</dcterms:modified>
</cp:coreProperties>
</file>